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7" r:id="rId1"/>
    <p:sldMasterId id="2147483983" r:id="rId2"/>
  </p:sldMasterIdLst>
  <p:notesMasterIdLst>
    <p:notesMasterId r:id="rId13"/>
  </p:notesMasterIdLst>
  <p:handoutMasterIdLst>
    <p:handoutMasterId r:id="rId14"/>
  </p:handoutMasterIdLst>
  <p:sldIdLst>
    <p:sldId id="598" r:id="rId3"/>
    <p:sldId id="792" r:id="rId4"/>
    <p:sldId id="794" r:id="rId5"/>
    <p:sldId id="793" r:id="rId6"/>
    <p:sldId id="795" r:id="rId7"/>
    <p:sldId id="799" r:id="rId8"/>
    <p:sldId id="800" r:id="rId9"/>
    <p:sldId id="796" r:id="rId10"/>
    <p:sldId id="797" r:id="rId11"/>
    <p:sldId id="798" r:id="rId12"/>
  </p:sldIdLst>
  <p:sldSz cx="9144000" cy="6858000" type="screen4x3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00279F"/>
    <a:srgbClr val="EBF5FF"/>
    <a:srgbClr val="FF5008"/>
    <a:srgbClr val="00AE00"/>
    <a:srgbClr val="DC0081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2883" autoAdjust="0"/>
  </p:normalViewPr>
  <p:slideViewPr>
    <p:cSldViewPr>
      <p:cViewPr varScale="1">
        <p:scale>
          <a:sx n="85" d="100"/>
          <a:sy n="85" d="100"/>
        </p:scale>
        <p:origin x="1195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1253" y="-5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0108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1088" y="865188"/>
            <a:ext cx="4640262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18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Click to edit Master notes styles</a:t>
            </a:r>
          </a:p>
          <a:p>
            <a:pPr lvl="1"/>
            <a:r>
              <a:rPr lang="sk-SK" noProof="0"/>
              <a:t>Second Level</a:t>
            </a:r>
          </a:p>
          <a:p>
            <a:pPr lvl="2"/>
            <a:r>
              <a:rPr lang="sk-SK" noProof="0"/>
              <a:t>Third Level</a:t>
            </a:r>
          </a:p>
          <a:p>
            <a:pPr lvl="3"/>
            <a:r>
              <a:rPr lang="sk-SK" noProof="0"/>
              <a:t>Fourth Level</a:t>
            </a:r>
          </a:p>
          <a:p>
            <a:pPr lvl="4"/>
            <a:r>
              <a:rPr lang="sk-SK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2689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26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898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308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67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308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308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92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175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49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 userDrawn="1"/>
        </p:nvSpPr>
        <p:spPr>
          <a:xfrm>
            <a:off x="684213" y="3357563"/>
            <a:ext cx="7772400" cy="27432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None/>
              <a:defRPr/>
            </a:pPr>
            <a:r>
              <a:rPr lang="sk-SK" sz="3200" i="1" kern="0" dirty="0">
                <a:latin typeface="+mn-lt"/>
              </a:rPr>
              <a:t>  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n"/>
              <a:defRPr/>
            </a:pPr>
            <a:endParaRPr lang="sk-SK" sz="3200" i="1" kern="0" dirty="0">
              <a:latin typeface="+mn-lt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1619250" y="5013325"/>
            <a:ext cx="6089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sk-SK" sz="32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endParaRPr lang="sk-SK" sz="12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6156325" y="2781300"/>
            <a:ext cx="904875" cy="1049338"/>
          </a:xfrm>
          <a:custGeom>
            <a:avLst/>
            <a:gdLst>
              <a:gd name="T0" fmla="*/ 2147483647 w 570"/>
              <a:gd name="T1" fmla="*/ 2147483647 h 661"/>
              <a:gd name="T2" fmla="*/ 2147483647 w 570"/>
              <a:gd name="T3" fmla="*/ 2147483647 h 661"/>
              <a:gd name="T4" fmla="*/ 2147483647 w 570"/>
              <a:gd name="T5" fmla="*/ 2147483647 h 661"/>
              <a:gd name="T6" fmla="*/ 2147483647 w 570"/>
              <a:gd name="T7" fmla="*/ 2147483647 h 661"/>
              <a:gd name="T8" fmla="*/ 2147483647 w 570"/>
              <a:gd name="T9" fmla="*/ 2147483647 h 661"/>
              <a:gd name="T10" fmla="*/ 2147483647 w 570"/>
              <a:gd name="T11" fmla="*/ 2147483647 h 661"/>
              <a:gd name="T12" fmla="*/ 2147483647 w 570"/>
              <a:gd name="T13" fmla="*/ 2147483647 h 661"/>
              <a:gd name="T14" fmla="*/ 2147483647 w 570"/>
              <a:gd name="T15" fmla="*/ 2147483647 h 661"/>
              <a:gd name="T16" fmla="*/ 2147483647 w 570"/>
              <a:gd name="T17" fmla="*/ 2147483647 h 661"/>
              <a:gd name="T18" fmla="*/ 2147483647 w 570"/>
              <a:gd name="T19" fmla="*/ 2147483647 h 661"/>
              <a:gd name="T20" fmla="*/ 2147483647 w 570"/>
              <a:gd name="T21" fmla="*/ 2147483647 h 661"/>
              <a:gd name="T22" fmla="*/ 2147483647 w 570"/>
              <a:gd name="T23" fmla="*/ 2147483647 h 661"/>
              <a:gd name="T24" fmla="*/ 2147483647 w 570"/>
              <a:gd name="T25" fmla="*/ 2147483647 h 661"/>
              <a:gd name="T26" fmla="*/ 2147483647 w 570"/>
              <a:gd name="T27" fmla="*/ 2147483647 h 661"/>
              <a:gd name="T28" fmla="*/ 2147483647 w 570"/>
              <a:gd name="T29" fmla="*/ 2147483647 h 661"/>
              <a:gd name="T30" fmla="*/ 2147483647 w 570"/>
              <a:gd name="T31" fmla="*/ 2147483647 h 661"/>
              <a:gd name="T32" fmla="*/ 0 w 570"/>
              <a:gd name="T33" fmla="*/ 2147483647 h 661"/>
              <a:gd name="T34" fmla="*/ 2147483647 w 570"/>
              <a:gd name="T35" fmla="*/ 2147483647 h 661"/>
              <a:gd name="T36" fmla="*/ 2147483647 w 570"/>
              <a:gd name="T37" fmla="*/ 2147483647 h 661"/>
              <a:gd name="T38" fmla="*/ 2147483647 w 570"/>
              <a:gd name="T39" fmla="*/ 2147483647 h 661"/>
              <a:gd name="T40" fmla="*/ 2147483647 w 570"/>
              <a:gd name="T41" fmla="*/ 2147483647 h 661"/>
              <a:gd name="T42" fmla="*/ 2147483647 w 570"/>
              <a:gd name="T43" fmla="*/ 2147483647 h 661"/>
              <a:gd name="T44" fmla="*/ 2147483647 w 570"/>
              <a:gd name="T45" fmla="*/ 2147483647 h 661"/>
              <a:gd name="T46" fmla="*/ 2147483647 w 570"/>
              <a:gd name="T47" fmla="*/ 2147483647 h 661"/>
              <a:gd name="T48" fmla="*/ 2147483647 w 570"/>
              <a:gd name="T49" fmla="*/ 2147483647 h 661"/>
              <a:gd name="T50" fmla="*/ 2147483647 w 570"/>
              <a:gd name="T51" fmla="*/ 2147483647 h 661"/>
              <a:gd name="T52" fmla="*/ 2147483647 w 570"/>
              <a:gd name="T53" fmla="*/ 2147483647 h 661"/>
              <a:gd name="T54" fmla="*/ 2147483647 w 570"/>
              <a:gd name="T55" fmla="*/ 2147483647 h 661"/>
              <a:gd name="T56" fmla="*/ 2147483647 w 570"/>
              <a:gd name="T57" fmla="*/ 0 h 661"/>
              <a:gd name="T58" fmla="*/ 2147483647 w 570"/>
              <a:gd name="T59" fmla="*/ 2147483647 h 661"/>
              <a:gd name="T60" fmla="*/ 2147483647 w 570"/>
              <a:gd name="T61" fmla="*/ 2147483647 h 661"/>
              <a:gd name="T62" fmla="*/ 2147483647 w 570"/>
              <a:gd name="T63" fmla="*/ 2147483647 h 66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70"/>
              <a:gd name="T97" fmla="*/ 0 h 661"/>
              <a:gd name="T98" fmla="*/ 570 w 570"/>
              <a:gd name="T99" fmla="*/ 661 h 66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70" h="661">
                <a:moveTo>
                  <a:pt x="570" y="173"/>
                </a:moveTo>
                <a:lnTo>
                  <a:pt x="543" y="184"/>
                </a:lnTo>
                <a:lnTo>
                  <a:pt x="516" y="194"/>
                </a:lnTo>
                <a:lnTo>
                  <a:pt x="492" y="208"/>
                </a:lnTo>
                <a:lnTo>
                  <a:pt x="468" y="218"/>
                </a:lnTo>
                <a:lnTo>
                  <a:pt x="444" y="232"/>
                </a:lnTo>
                <a:lnTo>
                  <a:pt x="422" y="245"/>
                </a:lnTo>
                <a:lnTo>
                  <a:pt x="401" y="256"/>
                </a:lnTo>
                <a:lnTo>
                  <a:pt x="379" y="269"/>
                </a:lnTo>
                <a:lnTo>
                  <a:pt x="358" y="282"/>
                </a:lnTo>
                <a:lnTo>
                  <a:pt x="339" y="296"/>
                </a:lnTo>
                <a:lnTo>
                  <a:pt x="320" y="312"/>
                </a:lnTo>
                <a:lnTo>
                  <a:pt x="301" y="325"/>
                </a:lnTo>
                <a:lnTo>
                  <a:pt x="282" y="338"/>
                </a:lnTo>
                <a:lnTo>
                  <a:pt x="266" y="354"/>
                </a:lnTo>
                <a:lnTo>
                  <a:pt x="250" y="368"/>
                </a:lnTo>
                <a:lnTo>
                  <a:pt x="231" y="384"/>
                </a:lnTo>
                <a:lnTo>
                  <a:pt x="218" y="400"/>
                </a:lnTo>
                <a:lnTo>
                  <a:pt x="202" y="416"/>
                </a:lnTo>
                <a:lnTo>
                  <a:pt x="186" y="432"/>
                </a:lnTo>
                <a:lnTo>
                  <a:pt x="169" y="448"/>
                </a:lnTo>
                <a:lnTo>
                  <a:pt x="156" y="464"/>
                </a:lnTo>
                <a:lnTo>
                  <a:pt x="143" y="480"/>
                </a:lnTo>
                <a:lnTo>
                  <a:pt x="126" y="496"/>
                </a:lnTo>
                <a:lnTo>
                  <a:pt x="113" y="514"/>
                </a:lnTo>
                <a:lnTo>
                  <a:pt x="100" y="530"/>
                </a:lnTo>
                <a:lnTo>
                  <a:pt x="83" y="549"/>
                </a:lnTo>
                <a:lnTo>
                  <a:pt x="70" y="567"/>
                </a:lnTo>
                <a:lnTo>
                  <a:pt x="57" y="586"/>
                </a:lnTo>
                <a:lnTo>
                  <a:pt x="43" y="605"/>
                </a:lnTo>
                <a:lnTo>
                  <a:pt x="30" y="623"/>
                </a:lnTo>
                <a:lnTo>
                  <a:pt x="14" y="642"/>
                </a:lnTo>
                <a:lnTo>
                  <a:pt x="0" y="661"/>
                </a:lnTo>
                <a:lnTo>
                  <a:pt x="0" y="658"/>
                </a:lnTo>
                <a:lnTo>
                  <a:pt x="6" y="647"/>
                </a:lnTo>
                <a:lnTo>
                  <a:pt x="11" y="634"/>
                </a:lnTo>
                <a:lnTo>
                  <a:pt x="19" y="615"/>
                </a:lnTo>
                <a:lnTo>
                  <a:pt x="30" y="591"/>
                </a:lnTo>
                <a:lnTo>
                  <a:pt x="43" y="565"/>
                </a:lnTo>
                <a:lnTo>
                  <a:pt x="57" y="535"/>
                </a:lnTo>
                <a:lnTo>
                  <a:pt x="73" y="504"/>
                </a:lnTo>
                <a:lnTo>
                  <a:pt x="92" y="466"/>
                </a:lnTo>
                <a:lnTo>
                  <a:pt x="110" y="429"/>
                </a:lnTo>
                <a:lnTo>
                  <a:pt x="129" y="392"/>
                </a:lnTo>
                <a:lnTo>
                  <a:pt x="151" y="352"/>
                </a:lnTo>
                <a:lnTo>
                  <a:pt x="175" y="314"/>
                </a:lnTo>
                <a:lnTo>
                  <a:pt x="196" y="274"/>
                </a:lnTo>
                <a:lnTo>
                  <a:pt x="221" y="237"/>
                </a:lnTo>
                <a:lnTo>
                  <a:pt x="245" y="200"/>
                </a:lnTo>
                <a:lnTo>
                  <a:pt x="269" y="163"/>
                </a:lnTo>
                <a:lnTo>
                  <a:pt x="293" y="131"/>
                </a:lnTo>
                <a:lnTo>
                  <a:pt x="317" y="99"/>
                </a:lnTo>
                <a:lnTo>
                  <a:pt x="341" y="72"/>
                </a:lnTo>
                <a:lnTo>
                  <a:pt x="366" y="48"/>
                </a:lnTo>
                <a:lnTo>
                  <a:pt x="390" y="29"/>
                </a:lnTo>
                <a:lnTo>
                  <a:pt x="414" y="13"/>
                </a:lnTo>
                <a:lnTo>
                  <a:pt x="436" y="5"/>
                </a:lnTo>
                <a:lnTo>
                  <a:pt x="457" y="0"/>
                </a:lnTo>
                <a:lnTo>
                  <a:pt x="479" y="3"/>
                </a:lnTo>
                <a:lnTo>
                  <a:pt x="497" y="11"/>
                </a:lnTo>
                <a:lnTo>
                  <a:pt x="513" y="27"/>
                </a:lnTo>
                <a:lnTo>
                  <a:pt x="532" y="51"/>
                </a:lnTo>
                <a:lnTo>
                  <a:pt x="546" y="83"/>
                </a:lnTo>
                <a:lnTo>
                  <a:pt x="559" y="123"/>
                </a:lnTo>
                <a:lnTo>
                  <a:pt x="570" y="173"/>
                </a:lnTo>
                <a:close/>
              </a:path>
            </a:pathLst>
          </a:custGeom>
          <a:gradFill rotWithShape="0">
            <a:gsLst>
              <a:gs pos="0">
                <a:srgbClr val="6A6A6A"/>
              </a:gs>
              <a:gs pos="100000">
                <a:srgbClr val="E5E5E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898989"/>
            </a:prstShdw>
          </a:effectLst>
        </p:spPr>
        <p:txBody>
          <a:bodyPr/>
          <a:lstStyle/>
          <a:p>
            <a:pPr eaLnBrk="0" hangingPunct="0">
              <a:defRPr/>
            </a:pPr>
            <a:endParaRPr lang="sk-SK" dirty="0">
              <a:latin typeface="Tahoma" charset="0"/>
            </a:endParaRPr>
          </a:p>
        </p:txBody>
      </p:sp>
      <p:sp>
        <p:nvSpPr>
          <p:cNvPr id="6" name="Freeform 6"/>
          <p:cNvSpPr>
            <a:spLocks/>
          </p:cNvSpPr>
          <p:nvPr userDrawn="1"/>
        </p:nvSpPr>
        <p:spPr bwMode="auto">
          <a:xfrm>
            <a:off x="7019925" y="2781300"/>
            <a:ext cx="612775" cy="1209675"/>
          </a:xfrm>
          <a:custGeom>
            <a:avLst/>
            <a:gdLst>
              <a:gd name="T0" fmla="*/ 2147483647 w 357"/>
              <a:gd name="T1" fmla="*/ 2147483647 h 762"/>
              <a:gd name="T2" fmla="*/ 2147483647 w 357"/>
              <a:gd name="T3" fmla="*/ 2147483647 h 762"/>
              <a:gd name="T4" fmla="*/ 2147483647 w 357"/>
              <a:gd name="T5" fmla="*/ 2147483647 h 762"/>
              <a:gd name="T6" fmla="*/ 2147483647 w 357"/>
              <a:gd name="T7" fmla="*/ 2147483647 h 762"/>
              <a:gd name="T8" fmla="*/ 2147483647 w 357"/>
              <a:gd name="T9" fmla="*/ 2147483647 h 762"/>
              <a:gd name="T10" fmla="*/ 2147483647 w 357"/>
              <a:gd name="T11" fmla="*/ 2147483647 h 762"/>
              <a:gd name="T12" fmla="*/ 2147483647 w 357"/>
              <a:gd name="T13" fmla="*/ 2147483647 h 762"/>
              <a:gd name="T14" fmla="*/ 2147483647 w 357"/>
              <a:gd name="T15" fmla="*/ 2147483647 h 762"/>
              <a:gd name="T16" fmla="*/ 2147483647 w 357"/>
              <a:gd name="T17" fmla="*/ 2147483647 h 762"/>
              <a:gd name="T18" fmla="*/ 2147483647 w 357"/>
              <a:gd name="T19" fmla="*/ 2147483647 h 762"/>
              <a:gd name="T20" fmla="*/ 2147483647 w 357"/>
              <a:gd name="T21" fmla="*/ 2147483647 h 762"/>
              <a:gd name="T22" fmla="*/ 2147483647 w 357"/>
              <a:gd name="T23" fmla="*/ 2147483647 h 762"/>
              <a:gd name="T24" fmla="*/ 2147483647 w 357"/>
              <a:gd name="T25" fmla="*/ 2147483647 h 762"/>
              <a:gd name="T26" fmla="*/ 2147483647 w 357"/>
              <a:gd name="T27" fmla="*/ 2147483647 h 762"/>
              <a:gd name="T28" fmla="*/ 2147483647 w 357"/>
              <a:gd name="T29" fmla="*/ 2147483647 h 762"/>
              <a:gd name="T30" fmla="*/ 2147483647 w 357"/>
              <a:gd name="T31" fmla="*/ 2147483647 h 762"/>
              <a:gd name="T32" fmla="*/ 2147483647 w 357"/>
              <a:gd name="T33" fmla="*/ 2147483647 h 762"/>
              <a:gd name="T34" fmla="*/ 2147483647 w 357"/>
              <a:gd name="T35" fmla="*/ 2147483647 h 762"/>
              <a:gd name="T36" fmla="*/ 2147483647 w 357"/>
              <a:gd name="T37" fmla="*/ 2147483647 h 762"/>
              <a:gd name="T38" fmla="*/ 2147483647 w 357"/>
              <a:gd name="T39" fmla="*/ 2147483647 h 762"/>
              <a:gd name="T40" fmla="*/ 2147483647 w 357"/>
              <a:gd name="T41" fmla="*/ 2147483647 h 762"/>
              <a:gd name="T42" fmla="*/ 2147483647 w 357"/>
              <a:gd name="T43" fmla="*/ 2147483647 h 762"/>
              <a:gd name="T44" fmla="*/ 2147483647 w 357"/>
              <a:gd name="T45" fmla="*/ 2147483647 h 762"/>
              <a:gd name="T46" fmla="*/ 2147483647 w 357"/>
              <a:gd name="T47" fmla="*/ 2147483647 h 762"/>
              <a:gd name="T48" fmla="*/ 2147483647 w 357"/>
              <a:gd name="T49" fmla="*/ 2147483647 h 762"/>
              <a:gd name="T50" fmla="*/ 2147483647 w 357"/>
              <a:gd name="T51" fmla="*/ 2147483647 h 762"/>
              <a:gd name="T52" fmla="*/ 2147483647 w 357"/>
              <a:gd name="T53" fmla="*/ 2147483647 h 762"/>
              <a:gd name="T54" fmla="*/ 2147483647 w 357"/>
              <a:gd name="T55" fmla="*/ 2147483647 h 762"/>
              <a:gd name="T56" fmla="*/ 2147483647 w 357"/>
              <a:gd name="T57" fmla="*/ 2147483647 h 762"/>
              <a:gd name="T58" fmla="*/ 2147483647 w 357"/>
              <a:gd name="T59" fmla="*/ 2147483647 h 762"/>
              <a:gd name="T60" fmla="*/ 2147483647 w 357"/>
              <a:gd name="T61" fmla="*/ 2147483647 h 762"/>
              <a:gd name="T62" fmla="*/ 2147483647 w 357"/>
              <a:gd name="T63" fmla="*/ 2147483647 h 76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57"/>
              <a:gd name="T97" fmla="*/ 0 h 762"/>
              <a:gd name="T98" fmla="*/ 357 w 357"/>
              <a:gd name="T99" fmla="*/ 762 h 76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57" h="762">
                <a:moveTo>
                  <a:pt x="139" y="736"/>
                </a:moveTo>
                <a:lnTo>
                  <a:pt x="145" y="706"/>
                </a:lnTo>
                <a:lnTo>
                  <a:pt x="147" y="677"/>
                </a:lnTo>
                <a:lnTo>
                  <a:pt x="150" y="650"/>
                </a:lnTo>
                <a:lnTo>
                  <a:pt x="150" y="624"/>
                </a:lnTo>
                <a:lnTo>
                  <a:pt x="153" y="597"/>
                </a:lnTo>
                <a:lnTo>
                  <a:pt x="153" y="570"/>
                </a:lnTo>
                <a:lnTo>
                  <a:pt x="153" y="546"/>
                </a:lnTo>
                <a:lnTo>
                  <a:pt x="153" y="522"/>
                </a:lnTo>
                <a:lnTo>
                  <a:pt x="150" y="496"/>
                </a:lnTo>
                <a:lnTo>
                  <a:pt x="147" y="475"/>
                </a:lnTo>
                <a:lnTo>
                  <a:pt x="145" y="451"/>
                </a:lnTo>
                <a:lnTo>
                  <a:pt x="142" y="427"/>
                </a:lnTo>
                <a:lnTo>
                  <a:pt x="139" y="405"/>
                </a:lnTo>
                <a:lnTo>
                  <a:pt x="134" y="381"/>
                </a:lnTo>
                <a:lnTo>
                  <a:pt x="131" y="360"/>
                </a:lnTo>
                <a:lnTo>
                  <a:pt x="126" y="339"/>
                </a:lnTo>
                <a:lnTo>
                  <a:pt x="120" y="317"/>
                </a:lnTo>
                <a:lnTo>
                  <a:pt x="115" y="296"/>
                </a:lnTo>
                <a:lnTo>
                  <a:pt x="107" y="275"/>
                </a:lnTo>
                <a:lnTo>
                  <a:pt x="102" y="253"/>
                </a:lnTo>
                <a:lnTo>
                  <a:pt x="94" y="232"/>
                </a:lnTo>
                <a:lnTo>
                  <a:pt x="88" y="213"/>
                </a:lnTo>
                <a:lnTo>
                  <a:pt x="80" y="192"/>
                </a:lnTo>
                <a:lnTo>
                  <a:pt x="72" y="171"/>
                </a:lnTo>
                <a:lnTo>
                  <a:pt x="64" y="149"/>
                </a:lnTo>
                <a:lnTo>
                  <a:pt x="56" y="128"/>
                </a:lnTo>
                <a:lnTo>
                  <a:pt x="45" y="110"/>
                </a:lnTo>
                <a:lnTo>
                  <a:pt x="37" y="88"/>
                </a:lnTo>
                <a:lnTo>
                  <a:pt x="29" y="67"/>
                </a:lnTo>
                <a:lnTo>
                  <a:pt x="18" y="46"/>
                </a:lnTo>
                <a:lnTo>
                  <a:pt x="10" y="22"/>
                </a:lnTo>
                <a:lnTo>
                  <a:pt x="0" y="0"/>
                </a:lnTo>
                <a:lnTo>
                  <a:pt x="2" y="3"/>
                </a:lnTo>
                <a:lnTo>
                  <a:pt x="8" y="11"/>
                </a:lnTo>
                <a:lnTo>
                  <a:pt x="18" y="24"/>
                </a:lnTo>
                <a:lnTo>
                  <a:pt x="29" y="40"/>
                </a:lnTo>
                <a:lnTo>
                  <a:pt x="45" y="62"/>
                </a:lnTo>
                <a:lnTo>
                  <a:pt x="61" y="86"/>
                </a:lnTo>
                <a:lnTo>
                  <a:pt x="80" y="112"/>
                </a:lnTo>
                <a:lnTo>
                  <a:pt x="102" y="144"/>
                </a:lnTo>
                <a:lnTo>
                  <a:pt x="123" y="176"/>
                </a:lnTo>
                <a:lnTo>
                  <a:pt x="147" y="211"/>
                </a:lnTo>
                <a:lnTo>
                  <a:pt x="169" y="248"/>
                </a:lnTo>
                <a:lnTo>
                  <a:pt x="193" y="285"/>
                </a:lnTo>
                <a:lnTo>
                  <a:pt x="217" y="323"/>
                </a:lnTo>
                <a:lnTo>
                  <a:pt x="239" y="363"/>
                </a:lnTo>
                <a:lnTo>
                  <a:pt x="260" y="403"/>
                </a:lnTo>
                <a:lnTo>
                  <a:pt x="282" y="443"/>
                </a:lnTo>
                <a:lnTo>
                  <a:pt x="301" y="480"/>
                </a:lnTo>
                <a:lnTo>
                  <a:pt x="317" y="517"/>
                </a:lnTo>
                <a:lnTo>
                  <a:pt x="330" y="554"/>
                </a:lnTo>
                <a:lnTo>
                  <a:pt x="344" y="589"/>
                </a:lnTo>
                <a:lnTo>
                  <a:pt x="352" y="621"/>
                </a:lnTo>
                <a:lnTo>
                  <a:pt x="357" y="650"/>
                </a:lnTo>
                <a:lnTo>
                  <a:pt x="357" y="680"/>
                </a:lnTo>
                <a:lnTo>
                  <a:pt x="354" y="704"/>
                </a:lnTo>
                <a:lnTo>
                  <a:pt x="349" y="722"/>
                </a:lnTo>
                <a:lnTo>
                  <a:pt x="335" y="741"/>
                </a:lnTo>
                <a:lnTo>
                  <a:pt x="319" y="752"/>
                </a:lnTo>
                <a:lnTo>
                  <a:pt x="295" y="760"/>
                </a:lnTo>
                <a:lnTo>
                  <a:pt x="266" y="762"/>
                </a:lnTo>
                <a:lnTo>
                  <a:pt x="231" y="760"/>
                </a:lnTo>
                <a:lnTo>
                  <a:pt x="190" y="749"/>
                </a:lnTo>
                <a:lnTo>
                  <a:pt x="139" y="736"/>
                </a:lnTo>
                <a:close/>
              </a:path>
            </a:pathLst>
          </a:custGeom>
          <a:gradFill rotWithShape="0">
            <a:gsLst>
              <a:gs pos="0">
                <a:srgbClr val="0000FF"/>
              </a:gs>
              <a:gs pos="100000">
                <a:srgbClr val="000076"/>
              </a:gs>
            </a:gsLst>
            <a:lin ang="0" scaled="1"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/>
          <a:lstStyle/>
          <a:p>
            <a:pPr eaLnBrk="0" hangingPunct="0">
              <a:defRPr/>
            </a:pPr>
            <a:endParaRPr lang="sk-SK" dirty="0">
              <a:latin typeface="Tahoma" charset="0"/>
            </a:endParaRPr>
          </a:p>
        </p:txBody>
      </p:sp>
      <p:sp>
        <p:nvSpPr>
          <p:cNvPr id="7" name="Freeform 7"/>
          <p:cNvSpPr>
            <a:spLocks/>
          </p:cNvSpPr>
          <p:nvPr userDrawn="1"/>
        </p:nvSpPr>
        <p:spPr bwMode="auto">
          <a:xfrm>
            <a:off x="6227763" y="3644900"/>
            <a:ext cx="1293812" cy="431800"/>
          </a:xfrm>
          <a:custGeom>
            <a:avLst/>
            <a:gdLst>
              <a:gd name="T0" fmla="*/ 2147483647 w 815"/>
              <a:gd name="T1" fmla="*/ 2147483647 h 272"/>
              <a:gd name="T2" fmla="*/ 2147483647 w 815"/>
              <a:gd name="T3" fmla="*/ 2147483647 h 272"/>
              <a:gd name="T4" fmla="*/ 2147483647 w 815"/>
              <a:gd name="T5" fmla="*/ 2147483647 h 272"/>
              <a:gd name="T6" fmla="*/ 2147483647 w 815"/>
              <a:gd name="T7" fmla="*/ 2147483647 h 272"/>
              <a:gd name="T8" fmla="*/ 2147483647 w 815"/>
              <a:gd name="T9" fmla="*/ 2147483647 h 272"/>
              <a:gd name="T10" fmla="*/ 2147483647 w 815"/>
              <a:gd name="T11" fmla="*/ 2147483647 h 272"/>
              <a:gd name="T12" fmla="*/ 2147483647 w 815"/>
              <a:gd name="T13" fmla="*/ 2147483647 h 272"/>
              <a:gd name="T14" fmla="*/ 2147483647 w 815"/>
              <a:gd name="T15" fmla="*/ 2147483647 h 272"/>
              <a:gd name="T16" fmla="*/ 2147483647 w 815"/>
              <a:gd name="T17" fmla="*/ 2147483647 h 272"/>
              <a:gd name="T18" fmla="*/ 2147483647 w 815"/>
              <a:gd name="T19" fmla="*/ 2147483647 h 272"/>
              <a:gd name="T20" fmla="*/ 2147483647 w 815"/>
              <a:gd name="T21" fmla="*/ 2147483647 h 272"/>
              <a:gd name="T22" fmla="*/ 2147483647 w 815"/>
              <a:gd name="T23" fmla="*/ 2147483647 h 272"/>
              <a:gd name="T24" fmla="*/ 2147483647 w 815"/>
              <a:gd name="T25" fmla="*/ 2147483647 h 272"/>
              <a:gd name="T26" fmla="*/ 2147483647 w 815"/>
              <a:gd name="T27" fmla="*/ 2147483647 h 272"/>
              <a:gd name="T28" fmla="*/ 2147483647 w 815"/>
              <a:gd name="T29" fmla="*/ 2147483647 h 272"/>
              <a:gd name="T30" fmla="*/ 2147483647 w 815"/>
              <a:gd name="T31" fmla="*/ 2147483647 h 272"/>
              <a:gd name="T32" fmla="*/ 2147483647 w 815"/>
              <a:gd name="T33" fmla="*/ 2147483647 h 272"/>
              <a:gd name="T34" fmla="*/ 2147483647 w 815"/>
              <a:gd name="T35" fmla="*/ 2147483647 h 272"/>
              <a:gd name="T36" fmla="*/ 2147483647 w 815"/>
              <a:gd name="T37" fmla="*/ 2147483647 h 272"/>
              <a:gd name="T38" fmla="*/ 2147483647 w 815"/>
              <a:gd name="T39" fmla="*/ 2147483647 h 272"/>
              <a:gd name="T40" fmla="*/ 2147483647 w 815"/>
              <a:gd name="T41" fmla="*/ 2147483647 h 272"/>
              <a:gd name="T42" fmla="*/ 2147483647 w 815"/>
              <a:gd name="T43" fmla="*/ 2147483647 h 272"/>
              <a:gd name="T44" fmla="*/ 2147483647 w 815"/>
              <a:gd name="T45" fmla="*/ 2147483647 h 272"/>
              <a:gd name="T46" fmla="*/ 2147483647 w 815"/>
              <a:gd name="T47" fmla="*/ 2147483647 h 272"/>
              <a:gd name="T48" fmla="*/ 2147483647 w 815"/>
              <a:gd name="T49" fmla="*/ 2147483647 h 272"/>
              <a:gd name="T50" fmla="*/ 2147483647 w 815"/>
              <a:gd name="T51" fmla="*/ 2147483647 h 272"/>
              <a:gd name="T52" fmla="*/ 2147483647 w 815"/>
              <a:gd name="T53" fmla="*/ 2147483647 h 272"/>
              <a:gd name="T54" fmla="*/ 2147483647 w 815"/>
              <a:gd name="T55" fmla="*/ 2147483647 h 272"/>
              <a:gd name="T56" fmla="*/ 2147483647 w 815"/>
              <a:gd name="T57" fmla="*/ 2147483647 h 272"/>
              <a:gd name="T58" fmla="*/ 0 w 815"/>
              <a:gd name="T59" fmla="*/ 2147483647 h 272"/>
              <a:gd name="T60" fmla="*/ 2147483647 w 815"/>
              <a:gd name="T61" fmla="*/ 2147483647 h 272"/>
              <a:gd name="T62" fmla="*/ 2147483647 w 815"/>
              <a:gd name="T63" fmla="*/ 2147483647 h 27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15"/>
              <a:gd name="T97" fmla="*/ 0 h 272"/>
              <a:gd name="T98" fmla="*/ 815 w 815"/>
              <a:gd name="T99" fmla="*/ 272 h 27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15" h="272">
                <a:moveTo>
                  <a:pt x="105" y="0"/>
                </a:moveTo>
                <a:lnTo>
                  <a:pt x="129" y="19"/>
                </a:lnTo>
                <a:lnTo>
                  <a:pt x="151" y="35"/>
                </a:lnTo>
                <a:lnTo>
                  <a:pt x="175" y="51"/>
                </a:lnTo>
                <a:lnTo>
                  <a:pt x="196" y="64"/>
                </a:lnTo>
                <a:lnTo>
                  <a:pt x="221" y="80"/>
                </a:lnTo>
                <a:lnTo>
                  <a:pt x="242" y="93"/>
                </a:lnTo>
                <a:lnTo>
                  <a:pt x="264" y="104"/>
                </a:lnTo>
                <a:lnTo>
                  <a:pt x="285" y="117"/>
                </a:lnTo>
                <a:lnTo>
                  <a:pt x="307" y="128"/>
                </a:lnTo>
                <a:lnTo>
                  <a:pt x="328" y="139"/>
                </a:lnTo>
                <a:lnTo>
                  <a:pt x="350" y="147"/>
                </a:lnTo>
                <a:lnTo>
                  <a:pt x="371" y="155"/>
                </a:lnTo>
                <a:lnTo>
                  <a:pt x="393" y="163"/>
                </a:lnTo>
                <a:lnTo>
                  <a:pt x="414" y="171"/>
                </a:lnTo>
                <a:lnTo>
                  <a:pt x="436" y="179"/>
                </a:lnTo>
                <a:lnTo>
                  <a:pt x="457" y="184"/>
                </a:lnTo>
                <a:lnTo>
                  <a:pt x="479" y="192"/>
                </a:lnTo>
                <a:lnTo>
                  <a:pt x="500" y="197"/>
                </a:lnTo>
                <a:lnTo>
                  <a:pt x="522" y="203"/>
                </a:lnTo>
                <a:lnTo>
                  <a:pt x="543" y="208"/>
                </a:lnTo>
                <a:lnTo>
                  <a:pt x="565" y="211"/>
                </a:lnTo>
                <a:lnTo>
                  <a:pt x="586" y="216"/>
                </a:lnTo>
                <a:lnTo>
                  <a:pt x="610" y="219"/>
                </a:lnTo>
                <a:lnTo>
                  <a:pt x="632" y="224"/>
                </a:lnTo>
                <a:lnTo>
                  <a:pt x="653" y="227"/>
                </a:lnTo>
                <a:lnTo>
                  <a:pt x="675" y="229"/>
                </a:lnTo>
                <a:lnTo>
                  <a:pt x="699" y="232"/>
                </a:lnTo>
                <a:lnTo>
                  <a:pt x="720" y="235"/>
                </a:lnTo>
                <a:lnTo>
                  <a:pt x="745" y="237"/>
                </a:lnTo>
                <a:lnTo>
                  <a:pt x="769" y="243"/>
                </a:lnTo>
                <a:lnTo>
                  <a:pt x="790" y="245"/>
                </a:lnTo>
                <a:lnTo>
                  <a:pt x="815" y="248"/>
                </a:lnTo>
                <a:lnTo>
                  <a:pt x="812" y="248"/>
                </a:lnTo>
                <a:lnTo>
                  <a:pt x="804" y="248"/>
                </a:lnTo>
                <a:lnTo>
                  <a:pt x="788" y="251"/>
                </a:lnTo>
                <a:lnTo>
                  <a:pt x="766" y="253"/>
                </a:lnTo>
                <a:lnTo>
                  <a:pt x="742" y="253"/>
                </a:lnTo>
                <a:lnTo>
                  <a:pt x="712" y="256"/>
                </a:lnTo>
                <a:lnTo>
                  <a:pt x="677" y="259"/>
                </a:lnTo>
                <a:lnTo>
                  <a:pt x="640" y="261"/>
                </a:lnTo>
                <a:lnTo>
                  <a:pt x="602" y="264"/>
                </a:lnTo>
                <a:lnTo>
                  <a:pt x="559" y="267"/>
                </a:lnTo>
                <a:lnTo>
                  <a:pt x="516" y="269"/>
                </a:lnTo>
                <a:lnTo>
                  <a:pt x="471" y="269"/>
                </a:lnTo>
                <a:lnTo>
                  <a:pt x="425" y="272"/>
                </a:lnTo>
                <a:lnTo>
                  <a:pt x="379" y="269"/>
                </a:lnTo>
                <a:lnTo>
                  <a:pt x="336" y="269"/>
                </a:lnTo>
                <a:lnTo>
                  <a:pt x="291" y="267"/>
                </a:lnTo>
                <a:lnTo>
                  <a:pt x="248" y="264"/>
                </a:lnTo>
                <a:lnTo>
                  <a:pt x="205" y="259"/>
                </a:lnTo>
                <a:lnTo>
                  <a:pt x="167" y="253"/>
                </a:lnTo>
                <a:lnTo>
                  <a:pt x="132" y="248"/>
                </a:lnTo>
                <a:lnTo>
                  <a:pt x="97" y="237"/>
                </a:lnTo>
                <a:lnTo>
                  <a:pt x="70" y="227"/>
                </a:lnTo>
                <a:lnTo>
                  <a:pt x="43" y="216"/>
                </a:lnTo>
                <a:lnTo>
                  <a:pt x="24" y="200"/>
                </a:lnTo>
                <a:lnTo>
                  <a:pt x="11" y="184"/>
                </a:lnTo>
                <a:lnTo>
                  <a:pt x="3" y="165"/>
                </a:lnTo>
                <a:lnTo>
                  <a:pt x="0" y="144"/>
                </a:lnTo>
                <a:lnTo>
                  <a:pt x="6" y="120"/>
                </a:lnTo>
                <a:lnTo>
                  <a:pt x="19" y="96"/>
                </a:lnTo>
                <a:lnTo>
                  <a:pt x="38" y="67"/>
                </a:lnTo>
                <a:lnTo>
                  <a:pt x="67" y="35"/>
                </a:lnTo>
                <a:lnTo>
                  <a:pt x="105" y="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/>
          <a:lstStyle/>
          <a:p>
            <a:pPr eaLnBrk="0" hangingPunct="0">
              <a:defRPr/>
            </a:pPr>
            <a:endParaRPr lang="sk-SK" dirty="0">
              <a:latin typeface="Tahoma" charset="0"/>
            </a:endParaRPr>
          </a:p>
        </p:txBody>
      </p:sp>
      <p:sp>
        <p:nvSpPr>
          <p:cNvPr id="8" name="Obdĺžnik 6"/>
          <p:cNvSpPr/>
          <p:nvPr userDrawn="1"/>
        </p:nvSpPr>
        <p:spPr bwMode="auto">
          <a:xfrm>
            <a:off x="0" y="0"/>
            <a:ext cx="900113" cy="2060575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k-SK" dirty="0"/>
          </a:p>
        </p:txBody>
      </p:sp>
      <p:sp>
        <p:nvSpPr>
          <p:cNvPr id="9" name="Obdĺžnik 7"/>
          <p:cNvSpPr/>
          <p:nvPr userDrawn="1"/>
        </p:nvSpPr>
        <p:spPr bwMode="auto">
          <a:xfrm>
            <a:off x="0" y="5013325"/>
            <a:ext cx="7812088" cy="57626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k-SK" dirty="0"/>
          </a:p>
        </p:txBody>
      </p:sp>
      <p:sp>
        <p:nvSpPr>
          <p:cNvPr id="10" name="Obdĺžnik 8"/>
          <p:cNvSpPr/>
          <p:nvPr userDrawn="1"/>
        </p:nvSpPr>
        <p:spPr bwMode="auto">
          <a:xfrm>
            <a:off x="0" y="2060575"/>
            <a:ext cx="7812088" cy="2952750"/>
          </a:xfrm>
          <a:prstGeom prst="rect">
            <a:avLst/>
          </a:prstGeom>
          <a:solidFill>
            <a:srgbClr val="EBF5FF">
              <a:alpha val="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k-SK" dirty="0"/>
          </a:p>
        </p:txBody>
      </p:sp>
      <p:sp>
        <p:nvSpPr>
          <p:cNvPr id="12" name="Obdĺžnik 9"/>
          <p:cNvSpPr/>
          <p:nvPr userDrawn="1"/>
        </p:nvSpPr>
        <p:spPr bwMode="auto">
          <a:xfrm>
            <a:off x="0" y="5589588"/>
            <a:ext cx="900113" cy="1268412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k-SK" dirty="0"/>
          </a:p>
        </p:txBody>
      </p:sp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107504" y="2924944"/>
            <a:ext cx="6048672" cy="1470025"/>
          </a:xfrm>
          <a:prstGeom prst="rect">
            <a:avLst/>
          </a:prstGeom>
        </p:spPr>
        <p:txBody>
          <a:bodyPr/>
          <a:lstStyle>
            <a:lvl1pPr>
              <a:defRPr i="0" baseline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r>
              <a:rPr lang="sk-SK" dirty="0"/>
              <a:t>Kliknite sem a upravte štýl predlohy nadpisov.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21E170B4-C5EE-4E9A-8723-8DA1D693B7CA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9582EA72-BE04-441E-9632-88A9C363E30A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64BE5E75-C66B-4CE8-8CBF-B535B680DB7F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5B9E6D22-C16E-4CF6-97E8-4091DB301DA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B76AF108-3A31-43AD-80D6-5853D540E674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B0FBFF1C-F8D4-49CE-A611-8E3B55E7186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74E07212-A86B-4AD4-A428-60C2129F825A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27276D41-F5BA-4944-ABDB-08B49EFA63E7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59555862-0ACE-4C41-8B54-61D6CE64A383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6429AB28-E107-4A25-954B-166D8AC6225F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BD66BD64-B431-4886-93AB-816CA3AA74EF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B8805572-01DB-49FA-96BB-2D472E79627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877857B0-201E-4F41-A163-70A98609ADA8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B07C22BE-9B4C-4459-A6B0-FCB2E63C91E0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4BA1CD85-11BC-44D7-9CF2-08520F613A52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41A5D147-AD44-4F8B-BA4E-3A272770B2F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F54A0CCD-3AEB-4FE5-AA80-9B51D8A116AE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BAE6490C-1330-459B-9570-2990AFAD358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90017FE2-BA73-4340-B2B6-F6CA55A6A09F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EC677B9F-C3E4-4A53-B9DF-98338B02BF0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9F1F58B2-A7ED-47A1-A325-8D20696DB758}" type="datetimeFigureOut">
              <a:rPr lang="sk-SK"/>
              <a:pPr>
                <a:defRPr/>
              </a:pPr>
              <a:t>23. 11. 2017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ahoma" charset="0"/>
              </a:defRPr>
            </a:lvl1pPr>
          </a:lstStyle>
          <a:p>
            <a:pPr>
              <a:defRPr/>
            </a:pPr>
            <a:fld id="{AEA93E98-4EBF-42F8-91F0-66B8A17D68AF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 userDrawn="1"/>
        </p:nvSpPr>
        <p:spPr>
          <a:xfrm>
            <a:off x="684213" y="3357563"/>
            <a:ext cx="7772400" cy="27432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None/>
              <a:defRPr/>
            </a:pPr>
            <a:r>
              <a:rPr lang="sk-SK" sz="3200" i="1" kern="0" dirty="0">
                <a:latin typeface="+mn-lt"/>
              </a:rPr>
              <a:t>  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n"/>
              <a:defRPr/>
            </a:pPr>
            <a:endParaRPr lang="sk-SK" sz="3200" i="1" kern="0" dirty="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1619250" y="5013325"/>
            <a:ext cx="6089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sk-SK" sz="32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endParaRPr lang="sk-SK" sz="12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auto">
          <a:xfrm>
            <a:off x="6156325" y="2781300"/>
            <a:ext cx="904875" cy="1049338"/>
          </a:xfrm>
          <a:custGeom>
            <a:avLst/>
            <a:gdLst>
              <a:gd name="T0" fmla="*/ 2147483647 w 570"/>
              <a:gd name="T1" fmla="*/ 2147483647 h 661"/>
              <a:gd name="T2" fmla="*/ 2147483647 w 570"/>
              <a:gd name="T3" fmla="*/ 2147483647 h 661"/>
              <a:gd name="T4" fmla="*/ 2147483647 w 570"/>
              <a:gd name="T5" fmla="*/ 2147483647 h 661"/>
              <a:gd name="T6" fmla="*/ 2147483647 w 570"/>
              <a:gd name="T7" fmla="*/ 2147483647 h 661"/>
              <a:gd name="T8" fmla="*/ 2147483647 w 570"/>
              <a:gd name="T9" fmla="*/ 2147483647 h 661"/>
              <a:gd name="T10" fmla="*/ 2147483647 w 570"/>
              <a:gd name="T11" fmla="*/ 2147483647 h 661"/>
              <a:gd name="T12" fmla="*/ 2147483647 w 570"/>
              <a:gd name="T13" fmla="*/ 2147483647 h 661"/>
              <a:gd name="T14" fmla="*/ 2147483647 w 570"/>
              <a:gd name="T15" fmla="*/ 2147483647 h 661"/>
              <a:gd name="T16" fmla="*/ 2147483647 w 570"/>
              <a:gd name="T17" fmla="*/ 2147483647 h 661"/>
              <a:gd name="T18" fmla="*/ 2147483647 w 570"/>
              <a:gd name="T19" fmla="*/ 2147483647 h 661"/>
              <a:gd name="T20" fmla="*/ 2147483647 w 570"/>
              <a:gd name="T21" fmla="*/ 2147483647 h 661"/>
              <a:gd name="T22" fmla="*/ 2147483647 w 570"/>
              <a:gd name="T23" fmla="*/ 2147483647 h 661"/>
              <a:gd name="T24" fmla="*/ 2147483647 w 570"/>
              <a:gd name="T25" fmla="*/ 2147483647 h 661"/>
              <a:gd name="T26" fmla="*/ 2147483647 w 570"/>
              <a:gd name="T27" fmla="*/ 2147483647 h 661"/>
              <a:gd name="T28" fmla="*/ 2147483647 w 570"/>
              <a:gd name="T29" fmla="*/ 2147483647 h 661"/>
              <a:gd name="T30" fmla="*/ 2147483647 w 570"/>
              <a:gd name="T31" fmla="*/ 2147483647 h 661"/>
              <a:gd name="T32" fmla="*/ 0 w 570"/>
              <a:gd name="T33" fmla="*/ 2147483647 h 661"/>
              <a:gd name="T34" fmla="*/ 2147483647 w 570"/>
              <a:gd name="T35" fmla="*/ 2147483647 h 661"/>
              <a:gd name="T36" fmla="*/ 2147483647 w 570"/>
              <a:gd name="T37" fmla="*/ 2147483647 h 661"/>
              <a:gd name="T38" fmla="*/ 2147483647 w 570"/>
              <a:gd name="T39" fmla="*/ 2147483647 h 661"/>
              <a:gd name="T40" fmla="*/ 2147483647 w 570"/>
              <a:gd name="T41" fmla="*/ 2147483647 h 661"/>
              <a:gd name="T42" fmla="*/ 2147483647 w 570"/>
              <a:gd name="T43" fmla="*/ 2147483647 h 661"/>
              <a:gd name="T44" fmla="*/ 2147483647 w 570"/>
              <a:gd name="T45" fmla="*/ 2147483647 h 661"/>
              <a:gd name="T46" fmla="*/ 2147483647 w 570"/>
              <a:gd name="T47" fmla="*/ 2147483647 h 661"/>
              <a:gd name="T48" fmla="*/ 2147483647 w 570"/>
              <a:gd name="T49" fmla="*/ 2147483647 h 661"/>
              <a:gd name="T50" fmla="*/ 2147483647 w 570"/>
              <a:gd name="T51" fmla="*/ 2147483647 h 661"/>
              <a:gd name="T52" fmla="*/ 2147483647 w 570"/>
              <a:gd name="T53" fmla="*/ 2147483647 h 661"/>
              <a:gd name="T54" fmla="*/ 2147483647 w 570"/>
              <a:gd name="T55" fmla="*/ 2147483647 h 661"/>
              <a:gd name="T56" fmla="*/ 2147483647 w 570"/>
              <a:gd name="T57" fmla="*/ 0 h 661"/>
              <a:gd name="T58" fmla="*/ 2147483647 w 570"/>
              <a:gd name="T59" fmla="*/ 2147483647 h 661"/>
              <a:gd name="T60" fmla="*/ 2147483647 w 570"/>
              <a:gd name="T61" fmla="*/ 2147483647 h 661"/>
              <a:gd name="T62" fmla="*/ 2147483647 w 570"/>
              <a:gd name="T63" fmla="*/ 2147483647 h 66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70"/>
              <a:gd name="T97" fmla="*/ 0 h 661"/>
              <a:gd name="T98" fmla="*/ 570 w 570"/>
              <a:gd name="T99" fmla="*/ 661 h 66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70" h="661">
                <a:moveTo>
                  <a:pt x="570" y="173"/>
                </a:moveTo>
                <a:lnTo>
                  <a:pt x="543" y="184"/>
                </a:lnTo>
                <a:lnTo>
                  <a:pt x="516" y="194"/>
                </a:lnTo>
                <a:lnTo>
                  <a:pt x="492" y="208"/>
                </a:lnTo>
                <a:lnTo>
                  <a:pt x="468" y="218"/>
                </a:lnTo>
                <a:lnTo>
                  <a:pt x="444" y="232"/>
                </a:lnTo>
                <a:lnTo>
                  <a:pt x="422" y="245"/>
                </a:lnTo>
                <a:lnTo>
                  <a:pt x="401" y="256"/>
                </a:lnTo>
                <a:lnTo>
                  <a:pt x="379" y="269"/>
                </a:lnTo>
                <a:lnTo>
                  <a:pt x="358" y="282"/>
                </a:lnTo>
                <a:lnTo>
                  <a:pt x="339" y="296"/>
                </a:lnTo>
                <a:lnTo>
                  <a:pt x="320" y="312"/>
                </a:lnTo>
                <a:lnTo>
                  <a:pt x="301" y="325"/>
                </a:lnTo>
                <a:lnTo>
                  <a:pt x="282" y="338"/>
                </a:lnTo>
                <a:lnTo>
                  <a:pt x="266" y="354"/>
                </a:lnTo>
                <a:lnTo>
                  <a:pt x="250" y="368"/>
                </a:lnTo>
                <a:lnTo>
                  <a:pt x="231" y="384"/>
                </a:lnTo>
                <a:lnTo>
                  <a:pt x="218" y="400"/>
                </a:lnTo>
                <a:lnTo>
                  <a:pt x="202" y="416"/>
                </a:lnTo>
                <a:lnTo>
                  <a:pt x="186" y="432"/>
                </a:lnTo>
                <a:lnTo>
                  <a:pt x="169" y="448"/>
                </a:lnTo>
                <a:lnTo>
                  <a:pt x="156" y="464"/>
                </a:lnTo>
                <a:lnTo>
                  <a:pt x="143" y="480"/>
                </a:lnTo>
                <a:lnTo>
                  <a:pt x="126" y="496"/>
                </a:lnTo>
                <a:lnTo>
                  <a:pt x="113" y="514"/>
                </a:lnTo>
                <a:lnTo>
                  <a:pt x="100" y="530"/>
                </a:lnTo>
                <a:lnTo>
                  <a:pt x="83" y="549"/>
                </a:lnTo>
                <a:lnTo>
                  <a:pt x="70" y="567"/>
                </a:lnTo>
                <a:lnTo>
                  <a:pt x="57" y="586"/>
                </a:lnTo>
                <a:lnTo>
                  <a:pt x="43" y="605"/>
                </a:lnTo>
                <a:lnTo>
                  <a:pt x="30" y="623"/>
                </a:lnTo>
                <a:lnTo>
                  <a:pt x="14" y="642"/>
                </a:lnTo>
                <a:lnTo>
                  <a:pt x="0" y="661"/>
                </a:lnTo>
                <a:lnTo>
                  <a:pt x="0" y="658"/>
                </a:lnTo>
                <a:lnTo>
                  <a:pt x="6" y="647"/>
                </a:lnTo>
                <a:lnTo>
                  <a:pt x="11" y="634"/>
                </a:lnTo>
                <a:lnTo>
                  <a:pt x="19" y="615"/>
                </a:lnTo>
                <a:lnTo>
                  <a:pt x="30" y="591"/>
                </a:lnTo>
                <a:lnTo>
                  <a:pt x="43" y="565"/>
                </a:lnTo>
                <a:lnTo>
                  <a:pt x="57" y="535"/>
                </a:lnTo>
                <a:lnTo>
                  <a:pt x="73" y="504"/>
                </a:lnTo>
                <a:lnTo>
                  <a:pt x="92" y="466"/>
                </a:lnTo>
                <a:lnTo>
                  <a:pt x="110" y="429"/>
                </a:lnTo>
                <a:lnTo>
                  <a:pt x="129" y="392"/>
                </a:lnTo>
                <a:lnTo>
                  <a:pt x="151" y="352"/>
                </a:lnTo>
                <a:lnTo>
                  <a:pt x="175" y="314"/>
                </a:lnTo>
                <a:lnTo>
                  <a:pt x="196" y="274"/>
                </a:lnTo>
                <a:lnTo>
                  <a:pt x="221" y="237"/>
                </a:lnTo>
                <a:lnTo>
                  <a:pt x="245" y="200"/>
                </a:lnTo>
                <a:lnTo>
                  <a:pt x="269" y="163"/>
                </a:lnTo>
                <a:lnTo>
                  <a:pt x="293" y="131"/>
                </a:lnTo>
                <a:lnTo>
                  <a:pt x="317" y="99"/>
                </a:lnTo>
                <a:lnTo>
                  <a:pt x="341" y="72"/>
                </a:lnTo>
                <a:lnTo>
                  <a:pt x="366" y="48"/>
                </a:lnTo>
                <a:lnTo>
                  <a:pt x="390" y="29"/>
                </a:lnTo>
                <a:lnTo>
                  <a:pt x="414" y="13"/>
                </a:lnTo>
                <a:lnTo>
                  <a:pt x="436" y="5"/>
                </a:lnTo>
                <a:lnTo>
                  <a:pt x="457" y="0"/>
                </a:lnTo>
                <a:lnTo>
                  <a:pt x="479" y="3"/>
                </a:lnTo>
                <a:lnTo>
                  <a:pt x="497" y="11"/>
                </a:lnTo>
                <a:lnTo>
                  <a:pt x="513" y="27"/>
                </a:lnTo>
                <a:lnTo>
                  <a:pt x="532" y="51"/>
                </a:lnTo>
                <a:lnTo>
                  <a:pt x="546" y="83"/>
                </a:lnTo>
                <a:lnTo>
                  <a:pt x="559" y="123"/>
                </a:lnTo>
                <a:lnTo>
                  <a:pt x="570" y="173"/>
                </a:lnTo>
                <a:close/>
              </a:path>
            </a:pathLst>
          </a:custGeom>
          <a:gradFill rotWithShape="0">
            <a:gsLst>
              <a:gs pos="0">
                <a:srgbClr val="6A6A6A"/>
              </a:gs>
              <a:gs pos="100000">
                <a:srgbClr val="E5E5E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898989"/>
            </a:prstShdw>
          </a:effectLst>
        </p:spPr>
        <p:txBody>
          <a:bodyPr/>
          <a:lstStyle/>
          <a:p>
            <a:pPr eaLnBrk="0" hangingPunct="0">
              <a:defRPr/>
            </a:pPr>
            <a:endParaRPr lang="sk-SK" dirty="0">
              <a:latin typeface="Tahoma" charset="0"/>
            </a:endParaRPr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7019925" y="2781300"/>
            <a:ext cx="612775" cy="1209675"/>
          </a:xfrm>
          <a:custGeom>
            <a:avLst/>
            <a:gdLst>
              <a:gd name="T0" fmla="*/ 2147483647 w 357"/>
              <a:gd name="T1" fmla="*/ 2147483647 h 762"/>
              <a:gd name="T2" fmla="*/ 2147483647 w 357"/>
              <a:gd name="T3" fmla="*/ 2147483647 h 762"/>
              <a:gd name="T4" fmla="*/ 2147483647 w 357"/>
              <a:gd name="T5" fmla="*/ 2147483647 h 762"/>
              <a:gd name="T6" fmla="*/ 2147483647 w 357"/>
              <a:gd name="T7" fmla="*/ 2147483647 h 762"/>
              <a:gd name="T8" fmla="*/ 2147483647 w 357"/>
              <a:gd name="T9" fmla="*/ 2147483647 h 762"/>
              <a:gd name="T10" fmla="*/ 2147483647 w 357"/>
              <a:gd name="T11" fmla="*/ 2147483647 h 762"/>
              <a:gd name="T12" fmla="*/ 2147483647 w 357"/>
              <a:gd name="T13" fmla="*/ 2147483647 h 762"/>
              <a:gd name="T14" fmla="*/ 2147483647 w 357"/>
              <a:gd name="T15" fmla="*/ 2147483647 h 762"/>
              <a:gd name="T16" fmla="*/ 2147483647 w 357"/>
              <a:gd name="T17" fmla="*/ 2147483647 h 762"/>
              <a:gd name="T18" fmla="*/ 2147483647 w 357"/>
              <a:gd name="T19" fmla="*/ 2147483647 h 762"/>
              <a:gd name="T20" fmla="*/ 2147483647 w 357"/>
              <a:gd name="T21" fmla="*/ 2147483647 h 762"/>
              <a:gd name="T22" fmla="*/ 2147483647 w 357"/>
              <a:gd name="T23" fmla="*/ 2147483647 h 762"/>
              <a:gd name="T24" fmla="*/ 2147483647 w 357"/>
              <a:gd name="T25" fmla="*/ 2147483647 h 762"/>
              <a:gd name="T26" fmla="*/ 2147483647 w 357"/>
              <a:gd name="T27" fmla="*/ 2147483647 h 762"/>
              <a:gd name="T28" fmla="*/ 2147483647 w 357"/>
              <a:gd name="T29" fmla="*/ 2147483647 h 762"/>
              <a:gd name="T30" fmla="*/ 2147483647 w 357"/>
              <a:gd name="T31" fmla="*/ 2147483647 h 762"/>
              <a:gd name="T32" fmla="*/ 2147483647 w 357"/>
              <a:gd name="T33" fmla="*/ 2147483647 h 762"/>
              <a:gd name="T34" fmla="*/ 2147483647 w 357"/>
              <a:gd name="T35" fmla="*/ 2147483647 h 762"/>
              <a:gd name="T36" fmla="*/ 2147483647 w 357"/>
              <a:gd name="T37" fmla="*/ 2147483647 h 762"/>
              <a:gd name="T38" fmla="*/ 2147483647 w 357"/>
              <a:gd name="T39" fmla="*/ 2147483647 h 762"/>
              <a:gd name="T40" fmla="*/ 2147483647 w 357"/>
              <a:gd name="T41" fmla="*/ 2147483647 h 762"/>
              <a:gd name="T42" fmla="*/ 2147483647 w 357"/>
              <a:gd name="T43" fmla="*/ 2147483647 h 762"/>
              <a:gd name="T44" fmla="*/ 2147483647 w 357"/>
              <a:gd name="T45" fmla="*/ 2147483647 h 762"/>
              <a:gd name="T46" fmla="*/ 2147483647 w 357"/>
              <a:gd name="T47" fmla="*/ 2147483647 h 762"/>
              <a:gd name="T48" fmla="*/ 2147483647 w 357"/>
              <a:gd name="T49" fmla="*/ 2147483647 h 762"/>
              <a:gd name="T50" fmla="*/ 2147483647 w 357"/>
              <a:gd name="T51" fmla="*/ 2147483647 h 762"/>
              <a:gd name="T52" fmla="*/ 2147483647 w 357"/>
              <a:gd name="T53" fmla="*/ 2147483647 h 762"/>
              <a:gd name="T54" fmla="*/ 2147483647 w 357"/>
              <a:gd name="T55" fmla="*/ 2147483647 h 762"/>
              <a:gd name="T56" fmla="*/ 2147483647 w 357"/>
              <a:gd name="T57" fmla="*/ 2147483647 h 762"/>
              <a:gd name="T58" fmla="*/ 2147483647 w 357"/>
              <a:gd name="T59" fmla="*/ 2147483647 h 762"/>
              <a:gd name="T60" fmla="*/ 2147483647 w 357"/>
              <a:gd name="T61" fmla="*/ 2147483647 h 762"/>
              <a:gd name="T62" fmla="*/ 2147483647 w 357"/>
              <a:gd name="T63" fmla="*/ 2147483647 h 76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57"/>
              <a:gd name="T97" fmla="*/ 0 h 762"/>
              <a:gd name="T98" fmla="*/ 357 w 357"/>
              <a:gd name="T99" fmla="*/ 762 h 76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57" h="762">
                <a:moveTo>
                  <a:pt x="139" y="736"/>
                </a:moveTo>
                <a:lnTo>
                  <a:pt x="145" y="706"/>
                </a:lnTo>
                <a:lnTo>
                  <a:pt x="147" y="677"/>
                </a:lnTo>
                <a:lnTo>
                  <a:pt x="150" y="650"/>
                </a:lnTo>
                <a:lnTo>
                  <a:pt x="150" y="624"/>
                </a:lnTo>
                <a:lnTo>
                  <a:pt x="153" y="597"/>
                </a:lnTo>
                <a:lnTo>
                  <a:pt x="153" y="570"/>
                </a:lnTo>
                <a:lnTo>
                  <a:pt x="153" y="546"/>
                </a:lnTo>
                <a:lnTo>
                  <a:pt x="153" y="522"/>
                </a:lnTo>
                <a:lnTo>
                  <a:pt x="150" y="496"/>
                </a:lnTo>
                <a:lnTo>
                  <a:pt x="147" y="475"/>
                </a:lnTo>
                <a:lnTo>
                  <a:pt x="145" y="451"/>
                </a:lnTo>
                <a:lnTo>
                  <a:pt x="142" y="427"/>
                </a:lnTo>
                <a:lnTo>
                  <a:pt x="139" y="405"/>
                </a:lnTo>
                <a:lnTo>
                  <a:pt x="134" y="381"/>
                </a:lnTo>
                <a:lnTo>
                  <a:pt x="131" y="360"/>
                </a:lnTo>
                <a:lnTo>
                  <a:pt x="126" y="339"/>
                </a:lnTo>
                <a:lnTo>
                  <a:pt x="120" y="317"/>
                </a:lnTo>
                <a:lnTo>
                  <a:pt x="115" y="296"/>
                </a:lnTo>
                <a:lnTo>
                  <a:pt x="107" y="275"/>
                </a:lnTo>
                <a:lnTo>
                  <a:pt x="102" y="253"/>
                </a:lnTo>
                <a:lnTo>
                  <a:pt x="94" y="232"/>
                </a:lnTo>
                <a:lnTo>
                  <a:pt x="88" y="213"/>
                </a:lnTo>
                <a:lnTo>
                  <a:pt x="80" y="192"/>
                </a:lnTo>
                <a:lnTo>
                  <a:pt x="72" y="171"/>
                </a:lnTo>
                <a:lnTo>
                  <a:pt x="64" y="149"/>
                </a:lnTo>
                <a:lnTo>
                  <a:pt x="56" y="128"/>
                </a:lnTo>
                <a:lnTo>
                  <a:pt x="45" y="110"/>
                </a:lnTo>
                <a:lnTo>
                  <a:pt x="37" y="88"/>
                </a:lnTo>
                <a:lnTo>
                  <a:pt x="29" y="67"/>
                </a:lnTo>
                <a:lnTo>
                  <a:pt x="18" y="46"/>
                </a:lnTo>
                <a:lnTo>
                  <a:pt x="10" y="22"/>
                </a:lnTo>
                <a:lnTo>
                  <a:pt x="0" y="0"/>
                </a:lnTo>
                <a:lnTo>
                  <a:pt x="2" y="3"/>
                </a:lnTo>
                <a:lnTo>
                  <a:pt x="8" y="11"/>
                </a:lnTo>
                <a:lnTo>
                  <a:pt x="18" y="24"/>
                </a:lnTo>
                <a:lnTo>
                  <a:pt x="29" y="40"/>
                </a:lnTo>
                <a:lnTo>
                  <a:pt x="45" y="62"/>
                </a:lnTo>
                <a:lnTo>
                  <a:pt x="61" y="86"/>
                </a:lnTo>
                <a:lnTo>
                  <a:pt x="80" y="112"/>
                </a:lnTo>
                <a:lnTo>
                  <a:pt x="102" y="144"/>
                </a:lnTo>
                <a:lnTo>
                  <a:pt x="123" y="176"/>
                </a:lnTo>
                <a:lnTo>
                  <a:pt x="147" y="211"/>
                </a:lnTo>
                <a:lnTo>
                  <a:pt x="169" y="248"/>
                </a:lnTo>
                <a:lnTo>
                  <a:pt x="193" y="285"/>
                </a:lnTo>
                <a:lnTo>
                  <a:pt x="217" y="323"/>
                </a:lnTo>
                <a:lnTo>
                  <a:pt x="239" y="363"/>
                </a:lnTo>
                <a:lnTo>
                  <a:pt x="260" y="403"/>
                </a:lnTo>
                <a:lnTo>
                  <a:pt x="282" y="443"/>
                </a:lnTo>
                <a:lnTo>
                  <a:pt x="301" y="480"/>
                </a:lnTo>
                <a:lnTo>
                  <a:pt x="317" y="517"/>
                </a:lnTo>
                <a:lnTo>
                  <a:pt x="330" y="554"/>
                </a:lnTo>
                <a:lnTo>
                  <a:pt x="344" y="589"/>
                </a:lnTo>
                <a:lnTo>
                  <a:pt x="352" y="621"/>
                </a:lnTo>
                <a:lnTo>
                  <a:pt x="357" y="650"/>
                </a:lnTo>
                <a:lnTo>
                  <a:pt x="357" y="680"/>
                </a:lnTo>
                <a:lnTo>
                  <a:pt x="354" y="704"/>
                </a:lnTo>
                <a:lnTo>
                  <a:pt x="349" y="722"/>
                </a:lnTo>
                <a:lnTo>
                  <a:pt x="335" y="741"/>
                </a:lnTo>
                <a:lnTo>
                  <a:pt x="319" y="752"/>
                </a:lnTo>
                <a:lnTo>
                  <a:pt x="295" y="760"/>
                </a:lnTo>
                <a:lnTo>
                  <a:pt x="266" y="762"/>
                </a:lnTo>
                <a:lnTo>
                  <a:pt x="231" y="760"/>
                </a:lnTo>
                <a:lnTo>
                  <a:pt x="190" y="749"/>
                </a:lnTo>
                <a:lnTo>
                  <a:pt x="139" y="736"/>
                </a:lnTo>
                <a:close/>
              </a:path>
            </a:pathLst>
          </a:custGeom>
          <a:gradFill rotWithShape="0">
            <a:gsLst>
              <a:gs pos="0">
                <a:srgbClr val="0000FF"/>
              </a:gs>
              <a:gs pos="100000">
                <a:srgbClr val="000076"/>
              </a:gs>
            </a:gsLst>
            <a:lin ang="0" scaled="1"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/>
          <a:lstStyle/>
          <a:p>
            <a:pPr eaLnBrk="0" hangingPunct="0">
              <a:defRPr/>
            </a:pPr>
            <a:endParaRPr lang="sk-SK" dirty="0">
              <a:latin typeface="Tahoma" charset="0"/>
            </a:endParaRPr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6227763" y="3644900"/>
            <a:ext cx="1293812" cy="431800"/>
          </a:xfrm>
          <a:custGeom>
            <a:avLst/>
            <a:gdLst>
              <a:gd name="T0" fmla="*/ 2147483647 w 815"/>
              <a:gd name="T1" fmla="*/ 2147483647 h 272"/>
              <a:gd name="T2" fmla="*/ 2147483647 w 815"/>
              <a:gd name="T3" fmla="*/ 2147483647 h 272"/>
              <a:gd name="T4" fmla="*/ 2147483647 w 815"/>
              <a:gd name="T5" fmla="*/ 2147483647 h 272"/>
              <a:gd name="T6" fmla="*/ 2147483647 w 815"/>
              <a:gd name="T7" fmla="*/ 2147483647 h 272"/>
              <a:gd name="T8" fmla="*/ 2147483647 w 815"/>
              <a:gd name="T9" fmla="*/ 2147483647 h 272"/>
              <a:gd name="T10" fmla="*/ 2147483647 w 815"/>
              <a:gd name="T11" fmla="*/ 2147483647 h 272"/>
              <a:gd name="T12" fmla="*/ 2147483647 w 815"/>
              <a:gd name="T13" fmla="*/ 2147483647 h 272"/>
              <a:gd name="T14" fmla="*/ 2147483647 w 815"/>
              <a:gd name="T15" fmla="*/ 2147483647 h 272"/>
              <a:gd name="T16" fmla="*/ 2147483647 w 815"/>
              <a:gd name="T17" fmla="*/ 2147483647 h 272"/>
              <a:gd name="T18" fmla="*/ 2147483647 w 815"/>
              <a:gd name="T19" fmla="*/ 2147483647 h 272"/>
              <a:gd name="T20" fmla="*/ 2147483647 w 815"/>
              <a:gd name="T21" fmla="*/ 2147483647 h 272"/>
              <a:gd name="T22" fmla="*/ 2147483647 w 815"/>
              <a:gd name="T23" fmla="*/ 2147483647 h 272"/>
              <a:gd name="T24" fmla="*/ 2147483647 w 815"/>
              <a:gd name="T25" fmla="*/ 2147483647 h 272"/>
              <a:gd name="T26" fmla="*/ 2147483647 w 815"/>
              <a:gd name="T27" fmla="*/ 2147483647 h 272"/>
              <a:gd name="T28" fmla="*/ 2147483647 w 815"/>
              <a:gd name="T29" fmla="*/ 2147483647 h 272"/>
              <a:gd name="T30" fmla="*/ 2147483647 w 815"/>
              <a:gd name="T31" fmla="*/ 2147483647 h 272"/>
              <a:gd name="T32" fmla="*/ 2147483647 w 815"/>
              <a:gd name="T33" fmla="*/ 2147483647 h 272"/>
              <a:gd name="T34" fmla="*/ 2147483647 w 815"/>
              <a:gd name="T35" fmla="*/ 2147483647 h 272"/>
              <a:gd name="T36" fmla="*/ 2147483647 w 815"/>
              <a:gd name="T37" fmla="*/ 2147483647 h 272"/>
              <a:gd name="T38" fmla="*/ 2147483647 w 815"/>
              <a:gd name="T39" fmla="*/ 2147483647 h 272"/>
              <a:gd name="T40" fmla="*/ 2147483647 w 815"/>
              <a:gd name="T41" fmla="*/ 2147483647 h 272"/>
              <a:gd name="T42" fmla="*/ 2147483647 w 815"/>
              <a:gd name="T43" fmla="*/ 2147483647 h 272"/>
              <a:gd name="T44" fmla="*/ 2147483647 w 815"/>
              <a:gd name="T45" fmla="*/ 2147483647 h 272"/>
              <a:gd name="T46" fmla="*/ 2147483647 w 815"/>
              <a:gd name="T47" fmla="*/ 2147483647 h 272"/>
              <a:gd name="T48" fmla="*/ 2147483647 w 815"/>
              <a:gd name="T49" fmla="*/ 2147483647 h 272"/>
              <a:gd name="T50" fmla="*/ 2147483647 w 815"/>
              <a:gd name="T51" fmla="*/ 2147483647 h 272"/>
              <a:gd name="T52" fmla="*/ 2147483647 w 815"/>
              <a:gd name="T53" fmla="*/ 2147483647 h 272"/>
              <a:gd name="T54" fmla="*/ 2147483647 w 815"/>
              <a:gd name="T55" fmla="*/ 2147483647 h 272"/>
              <a:gd name="T56" fmla="*/ 2147483647 w 815"/>
              <a:gd name="T57" fmla="*/ 2147483647 h 272"/>
              <a:gd name="T58" fmla="*/ 0 w 815"/>
              <a:gd name="T59" fmla="*/ 2147483647 h 272"/>
              <a:gd name="T60" fmla="*/ 2147483647 w 815"/>
              <a:gd name="T61" fmla="*/ 2147483647 h 272"/>
              <a:gd name="T62" fmla="*/ 2147483647 w 815"/>
              <a:gd name="T63" fmla="*/ 2147483647 h 27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15"/>
              <a:gd name="T97" fmla="*/ 0 h 272"/>
              <a:gd name="T98" fmla="*/ 815 w 815"/>
              <a:gd name="T99" fmla="*/ 272 h 27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15" h="272">
                <a:moveTo>
                  <a:pt x="105" y="0"/>
                </a:moveTo>
                <a:lnTo>
                  <a:pt x="129" y="19"/>
                </a:lnTo>
                <a:lnTo>
                  <a:pt x="151" y="35"/>
                </a:lnTo>
                <a:lnTo>
                  <a:pt x="175" y="51"/>
                </a:lnTo>
                <a:lnTo>
                  <a:pt x="196" y="64"/>
                </a:lnTo>
                <a:lnTo>
                  <a:pt x="221" y="80"/>
                </a:lnTo>
                <a:lnTo>
                  <a:pt x="242" y="93"/>
                </a:lnTo>
                <a:lnTo>
                  <a:pt x="264" y="104"/>
                </a:lnTo>
                <a:lnTo>
                  <a:pt x="285" y="117"/>
                </a:lnTo>
                <a:lnTo>
                  <a:pt x="307" y="128"/>
                </a:lnTo>
                <a:lnTo>
                  <a:pt x="328" y="139"/>
                </a:lnTo>
                <a:lnTo>
                  <a:pt x="350" y="147"/>
                </a:lnTo>
                <a:lnTo>
                  <a:pt x="371" y="155"/>
                </a:lnTo>
                <a:lnTo>
                  <a:pt x="393" y="163"/>
                </a:lnTo>
                <a:lnTo>
                  <a:pt x="414" y="171"/>
                </a:lnTo>
                <a:lnTo>
                  <a:pt x="436" y="179"/>
                </a:lnTo>
                <a:lnTo>
                  <a:pt x="457" y="184"/>
                </a:lnTo>
                <a:lnTo>
                  <a:pt x="479" y="192"/>
                </a:lnTo>
                <a:lnTo>
                  <a:pt x="500" y="197"/>
                </a:lnTo>
                <a:lnTo>
                  <a:pt x="522" y="203"/>
                </a:lnTo>
                <a:lnTo>
                  <a:pt x="543" y="208"/>
                </a:lnTo>
                <a:lnTo>
                  <a:pt x="565" y="211"/>
                </a:lnTo>
                <a:lnTo>
                  <a:pt x="586" y="216"/>
                </a:lnTo>
                <a:lnTo>
                  <a:pt x="610" y="219"/>
                </a:lnTo>
                <a:lnTo>
                  <a:pt x="632" y="224"/>
                </a:lnTo>
                <a:lnTo>
                  <a:pt x="653" y="227"/>
                </a:lnTo>
                <a:lnTo>
                  <a:pt x="675" y="229"/>
                </a:lnTo>
                <a:lnTo>
                  <a:pt x="699" y="232"/>
                </a:lnTo>
                <a:lnTo>
                  <a:pt x="720" y="235"/>
                </a:lnTo>
                <a:lnTo>
                  <a:pt x="745" y="237"/>
                </a:lnTo>
                <a:lnTo>
                  <a:pt x="769" y="243"/>
                </a:lnTo>
                <a:lnTo>
                  <a:pt x="790" y="245"/>
                </a:lnTo>
                <a:lnTo>
                  <a:pt x="815" y="248"/>
                </a:lnTo>
                <a:lnTo>
                  <a:pt x="812" y="248"/>
                </a:lnTo>
                <a:lnTo>
                  <a:pt x="804" y="248"/>
                </a:lnTo>
                <a:lnTo>
                  <a:pt x="788" y="251"/>
                </a:lnTo>
                <a:lnTo>
                  <a:pt x="766" y="253"/>
                </a:lnTo>
                <a:lnTo>
                  <a:pt x="742" y="253"/>
                </a:lnTo>
                <a:lnTo>
                  <a:pt x="712" y="256"/>
                </a:lnTo>
                <a:lnTo>
                  <a:pt x="677" y="259"/>
                </a:lnTo>
                <a:lnTo>
                  <a:pt x="640" y="261"/>
                </a:lnTo>
                <a:lnTo>
                  <a:pt x="602" y="264"/>
                </a:lnTo>
                <a:lnTo>
                  <a:pt x="559" y="267"/>
                </a:lnTo>
                <a:lnTo>
                  <a:pt x="516" y="269"/>
                </a:lnTo>
                <a:lnTo>
                  <a:pt x="471" y="269"/>
                </a:lnTo>
                <a:lnTo>
                  <a:pt x="425" y="272"/>
                </a:lnTo>
                <a:lnTo>
                  <a:pt x="379" y="269"/>
                </a:lnTo>
                <a:lnTo>
                  <a:pt x="336" y="269"/>
                </a:lnTo>
                <a:lnTo>
                  <a:pt x="291" y="267"/>
                </a:lnTo>
                <a:lnTo>
                  <a:pt x="248" y="264"/>
                </a:lnTo>
                <a:lnTo>
                  <a:pt x="205" y="259"/>
                </a:lnTo>
                <a:lnTo>
                  <a:pt x="167" y="253"/>
                </a:lnTo>
                <a:lnTo>
                  <a:pt x="132" y="248"/>
                </a:lnTo>
                <a:lnTo>
                  <a:pt x="97" y="237"/>
                </a:lnTo>
                <a:lnTo>
                  <a:pt x="70" y="227"/>
                </a:lnTo>
                <a:lnTo>
                  <a:pt x="43" y="216"/>
                </a:lnTo>
                <a:lnTo>
                  <a:pt x="24" y="200"/>
                </a:lnTo>
                <a:lnTo>
                  <a:pt x="11" y="184"/>
                </a:lnTo>
                <a:lnTo>
                  <a:pt x="3" y="165"/>
                </a:lnTo>
                <a:lnTo>
                  <a:pt x="0" y="144"/>
                </a:lnTo>
                <a:lnTo>
                  <a:pt x="6" y="120"/>
                </a:lnTo>
                <a:lnTo>
                  <a:pt x="19" y="96"/>
                </a:lnTo>
                <a:lnTo>
                  <a:pt x="38" y="67"/>
                </a:lnTo>
                <a:lnTo>
                  <a:pt x="67" y="35"/>
                </a:lnTo>
                <a:lnTo>
                  <a:pt x="105" y="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/>
          <a:lstStyle/>
          <a:p>
            <a:pPr eaLnBrk="0" hangingPunct="0">
              <a:defRPr/>
            </a:pPr>
            <a:endParaRPr lang="sk-SK" dirty="0">
              <a:latin typeface="Tahoma" charset="0"/>
            </a:endParaRPr>
          </a:p>
        </p:txBody>
      </p:sp>
      <p:sp>
        <p:nvSpPr>
          <p:cNvPr id="9" name="Obdĺžnik 8"/>
          <p:cNvSpPr/>
          <p:nvPr userDrawn="1"/>
        </p:nvSpPr>
        <p:spPr bwMode="auto">
          <a:xfrm>
            <a:off x="0" y="0"/>
            <a:ext cx="900113" cy="2060575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k-SK" dirty="0"/>
          </a:p>
        </p:txBody>
      </p:sp>
      <p:sp>
        <p:nvSpPr>
          <p:cNvPr id="10" name="Obdĺžnik 9"/>
          <p:cNvSpPr/>
          <p:nvPr userDrawn="1"/>
        </p:nvSpPr>
        <p:spPr bwMode="auto">
          <a:xfrm>
            <a:off x="0" y="5013325"/>
            <a:ext cx="7812088" cy="57626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k-SK" dirty="0"/>
          </a:p>
        </p:txBody>
      </p:sp>
      <p:sp>
        <p:nvSpPr>
          <p:cNvPr id="11" name="Obdĺžnik 10"/>
          <p:cNvSpPr/>
          <p:nvPr userDrawn="1"/>
        </p:nvSpPr>
        <p:spPr bwMode="auto">
          <a:xfrm>
            <a:off x="0" y="2060575"/>
            <a:ext cx="7812088" cy="2952750"/>
          </a:xfrm>
          <a:prstGeom prst="rect">
            <a:avLst/>
          </a:prstGeom>
          <a:solidFill>
            <a:srgbClr val="EBF5FF">
              <a:alpha val="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k-SK" dirty="0"/>
          </a:p>
        </p:txBody>
      </p:sp>
      <p:sp>
        <p:nvSpPr>
          <p:cNvPr id="12" name="Obdĺžnik 11"/>
          <p:cNvSpPr/>
          <p:nvPr userDrawn="1"/>
        </p:nvSpPr>
        <p:spPr bwMode="auto">
          <a:xfrm>
            <a:off x="0" y="5589588"/>
            <a:ext cx="900113" cy="1268412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</p:sldLayoutIdLst>
  <p:transition spd="med">
    <p:zoom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/>
        <a:buChar char="n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/>
        <a:buChar char="F"/>
        <a:defRPr sz="2400"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ovná spojnica 6"/>
          <p:cNvCxnSpPr/>
          <p:nvPr userDrawn="1"/>
        </p:nvCxnSpPr>
        <p:spPr bwMode="auto">
          <a:xfrm rot="5400000">
            <a:off x="-3024981" y="3420269"/>
            <a:ext cx="6840538" cy="0"/>
          </a:xfrm>
          <a:prstGeom prst="line">
            <a:avLst/>
          </a:prstGeom>
          <a:ln w="25400">
            <a:solidFill>
              <a:srgbClr val="0000FF"/>
            </a:solidFill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Zástupný symbol čísla snímky 5"/>
          <p:cNvSpPr txBox="1">
            <a:spLocks/>
          </p:cNvSpPr>
          <p:nvPr userDrawn="1"/>
        </p:nvSpPr>
        <p:spPr>
          <a:xfrm flipH="1">
            <a:off x="-2" y="6570663"/>
            <a:ext cx="395289" cy="287337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fld id="{601E6C97-9D4C-49F0-9875-4485D72519BD}" type="slidenum">
              <a:rPr lang="en-US" sz="1200">
                <a:latin typeface="Tahoma" charset="0"/>
              </a:rPr>
              <a:pPr eaLnBrk="0" hangingPunct="0">
                <a:defRPr/>
              </a:pPr>
              <a:t>‹#›</a:t>
            </a:fld>
            <a:endParaRPr lang="en-US" sz="1200" dirty="0">
              <a:latin typeface="Tahoma" charset="0"/>
            </a:endParaRPr>
          </a:p>
        </p:txBody>
      </p:sp>
      <p:cxnSp>
        <p:nvCxnSpPr>
          <p:cNvPr id="9" name="Rovná spojnica 8"/>
          <p:cNvCxnSpPr/>
          <p:nvPr userDrawn="1"/>
        </p:nvCxnSpPr>
        <p:spPr bwMode="auto">
          <a:xfrm>
            <a:off x="0" y="476250"/>
            <a:ext cx="914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tl" rotWithShape="0">
              <a:prstClr val="black">
                <a:alpha val="40000"/>
              </a:prstClr>
            </a:outerShdw>
          </a:effectLst>
        </p:spPr>
      </p:cxnSp>
      <p:grpSp>
        <p:nvGrpSpPr>
          <p:cNvPr id="4101" name="Skupina 9"/>
          <p:cNvGrpSpPr>
            <a:grpSpLocks noChangeAspect="1"/>
          </p:cNvGrpSpPr>
          <p:nvPr userDrawn="1"/>
        </p:nvGrpSpPr>
        <p:grpSpPr bwMode="auto">
          <a:xfrm>
            <a:off x="7042150" y="6308725"/>
            <a:ext cx="4203700" cy="406400"/>
            <a:chOff x="153988" y="6249988"/>
            <a:chExt cx="4202484" cy="405978"/>
          </a:xfrm>
        </p:grpSpPr>
        <p:sp>
          <p:nvSpPr>
            <p:cNvPr id="11" name="Freeform 20"/>
            <p:cNvSpPr>
              <a:spLocks/>
            </p:cNvSpPr>
            <p:nvPr/>
          </p:nvSpPr>
          <p:spPr bwMode="auto">
            <a:xfrm>
              <a:off x="153988" y="6249988"/>
              <a:ext cx="231708" cy="287040"/>
            </a:xfrm>
            <a:custGeom>
              <a:avLst/>
              <a:gdLst>
                <a:gd name="T0" fmla="*/ 2147483647 w 438"/>
                <a:gd name="T1" fmla="*/ 2147483647 h 545"/>
                <a:gd name="T2" fmla="*/ 2147483647 w 438"/>
                <a:gd name="T3" fmla="*/ 2147483647 h 545"/>
                <a:gd name="T4" fmla="*/ 2147483647 w 438"/>
                <a:gd name="T5" fmla="*/ 2147483647 h 545"/>
                <a:gd name="T6" fmla="*/ 2147483647 w 438"/>
                <a:gd name="T7" fmla="*/ 2147483647 h 545"/>
                <a:gd name="T8" fmla="*/ 2147483647 w 438"/>
                <a:gd name="T9" fmla="*/ 2147483647 h 545"/>
                <a:gd name="T10" fmla="*/ 2147483647 w 438"/>
                <a:gd name="T11" fmla="*/ 2147483647 h 545"/>
                <a:gd name="T12" fmla="*/ 2147483647 w 438"/>
                <a:gd name="T13" fmla="*/ 2147483647 h 545"/>
                <a:gd name="T14" fmla="*/ 2147483647 w 438"/>
                <a:gd name="T15" fmla="*/ 2147483647 h 545"/>
                <a:gd name="T16" fmla="*/ 2147483647 w 438"/>
                <a:gd name="T17" fmla="*/ 2147483647 h 545"/>
                <a:gd name="T18" fmla="*/ 2147483647 w 438"/>
                <a:gd name="T19" fmla="*/ 2147483647 h 545"/>
                <a:gd name="T20" fmla="*/ 2147483647 w 438"/>
                <a:gd name="T21" fmla="*/ 2147483647 h 545"/>
                <a:gd name="T22" fmla="*/ 2147483647 w 438"/>
                <a:gd name="T23" fmla="*/ 2147483647 h 545"/>
                <a:gd name="T24" fmla="*/ 2147483647 w 438"/>
                <a:gd name="T25" fmla="*/ 2147483647 h 545"/>
                <a:gd name="T26" fmla="*/ 2147483647 w 438"/>
                <a:gd name="T27" fmla="*/ 2147483647 h 545"/>
                <a:gd name="T28" fmla="*/ 2147483647 w 438"/>
                <a:gd name="T29" fmla="*/ 2147483647 h 545"/>
                <a:gd name="T30" fmla="*/ 2147483647 w 438"/>
                <a:gd name="T31" fmla="*/ 2147483647 h 545"/>
                <a:gd name="T32" fmla="*/ 2147483647 w 438"/>
                <a:gd name="T33" fmla="*/ 2147483647 h 545"/>
                <a:gd name="T34" fmla="*/ 2147483647 w 438"/>
                <a:gd name="T35" fmla="*/ 2147483647 h 545"/>
                <a:gd name="T36" fmla="*/ 2147483647 w 438"/>
                <a:gd name="T37" fmla="*/ 2147483647 h 545"/>
                <a:gd name="T38" fmla="*/ 2147483647 w 438"/>
                <a:gd name="T39" fmla="*/ 2147483647 h 545"/>
                <a:gd name="T40" fmla="*/ 2147483647 w 438"/>
                <a:gd name="T41" fmla="*/ 2147483647 h 545"/>
                <a:gd name="T42" fmla="*/ 2147483647 w 438"/>
                <a:gd name="T43" fmla="*/ 2147483647 h 545"/>
                <a:gd name="T44" fmla="*/ 2147483647 w 438"/>
                <a:gd name="T45" fmla="*/ 2147483647 h 545"/>
                <a:gd name="T46" fmla="*/ 2147483647 w 438"/>
                <a:gd name="T47" fmla="*/ 2147483647 h 545"/>
                <a:gd name="T48" fmla="*/ 2147483647 w 438"/>
                <a:gd name="T49" fmla="*/ 2147483647 h 545"/>
                <a:gd name="T50" fmla="*/ 2147483647 w 438"/>
                <a:gd name="T51" fmla="*/ 2147483647 h 545"/>
                <a:gd name="T52" fmla="*/ 2147483647 w 438"/>
                <a:gd name="T53" fmla="*/ 2147483647 h 545"/>
                <a:gd name="T54" fmla="*/ 2147483647 w 438"/>
                <a:gd name="T55" fmla="*/ 2147483647 h 545"/>
                <a:gd name="T56" fmla="*/ 2147483647 w 438"/>
                <a:gd name="T57" fmla="*/ 0 h 545"/>
                <a:gd name="T58" fmla="*/ 2147483647 w 438"/>
                <a:gd name="T59" fmla="*/ 2147483647 h 545"/>
                <a:gd name="T60" fmla="*/ 2147483647 w 438"/>
                <a:gd name="T61" fmla="*/ 2147483647 h 545"/>
                <a:gd name="T62" fmla="*/ 2147483647 w 438"/>
                <a:gd name="T63" fmla="*/ 2147483647 h 5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38"/>
                <a:gd name="T97" fmla="*/ 0 h 545"/>
                <a:gd name="T98" fmla="*/ 438 w 438"/>
                <a:gd name="T99" fmla="*/ 545 h 5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38" h="545">
                  <a:moveTo>
                    <a:pt x="438" y="143"/>
                  </a:moveTo>
                  <a:lnTo>
                    <a:pt x="416" y="152"/>
                  </a:lnTo>
                  <a:lnTo>
                    <a:pt x="396" y="162"/>
                  </a:lnTo>
                  <a:lnTo>
                    <a:pt x="378" y="171"/>
                  </a:lnTo>
                  <a:lnTo>
                    <a:pt x="359" y="181"/>
                  </a:lnTo>
                  <a:lnTo>
                    <a:pt x="341" y="192"/>
                  </a:lnTo>
                  <a:lnTo>
                    <a:pt x="323" y="201"/>
                  </a:lnTo>
                  <a:lnTo>
                    <a:pt x="307" y="212"/>
                  </a:lnTo>
                  <a:lnTo>
                    <a:pt x="291" y="223"/>
                  </a:lnTo>
                  <a:lnTo>
                    <a:pt x="276" y="233"/>
                  </a:lnTo>
                  <a:lnTo>
                    <a:pt x="260" y="245"/>
                  </a:lnTo>
                  <a:lnTo>
                    <a:pt x="246" y="256"/>
                  </a:lnTo>
                  <a:lnTo>
                    <a:pt x="231" y="268"/>
                  </a:lnTo>
                  <a:lnTo>
                    <a:pt x="218" y="280"/>
                  </a:lnTo>
                  <a:lnTo>
                    <a:pt x="205" y="291"/>
                  </a:lnTo>
                  <a:lnTo>
                    <a:pt x="191" y="305"/>
                  </a:lnTo>
                  <a:lnTo>
                    <a:pt x="179" y="316"/>
                  </a:lnTo>
                  <a:lnTo>
                    <a:pt x="167" y="329"/>
                  </a:lnTo>
                  <a:lnTo>
                    <a:pt x="155" y="343"/>
                  </a:lnTo>
                  <a:lnTo>
                    <a:pt x="144" y="356"/>
                  </a:lnTo>
                  <a:lnTo>
                    <a:pt x="131" y="369"/>
                  </a:lnTo>
                  <a:lnTo>
                    <a:pt x="120" y="382"/>
                  </a:lnTo>
                  <a:lnTo>
                    <a:pt x="109" y="396"/>
                  </a:lnTo>
                  <a:lnTo>
                    <a:pt x="98" y="410"/>
                  </a:lnTo>
                  <a:lnTo>
                    <a:pt x="87" y="425"/>
                  </a:lnTo>
                  <a:lnTo>
                    <a:pt x="77" y="439"/>
                  </a:lnTo>
                  <a:lnTo>
                    <a:pt x="66" y="453"/>
                  </a:lnTo>
                  <a:lnTo>
                    <a:pt x="55" y="467"/>
                  </a:lnTo>
                  <a:lnTo>
                    <a:pt x="45" y="483"/>
                  </a:lnTo>
                  <a:lnTo>
                    <a:pt x="34" y="498"/>
                  </a:lnTo>
                  <a:lnTo>
                    <a:pt x="23" y="514"/>
                  </a:lnTo>
                  <a:lnTo>
                    <a:pt x="12" y="529"/>
                  </a:lnTo>
                  <a:lnTo>
                    <a:pt x="0" y="545"/>
                  </a:lnTo>
                  <a:lnTo>
                    <a:pt x="2" y="542"/>
                  </a:lnTo>
                  <a:lnTo>
                    <a:pt x="5" y="535"/>
                  </a:lnTo>
                  <a:lnTo>
                    <a:pt x="9" y="523"/>
                  </a:lnTo>
                  <a:lnTo>
                    <a:pt x="16" y="508"/>
                  </a:lnTo>
                  <a:lnTo>
                    <a:pt x="25" y="489"/>
                  </a:lnTo>
                  <a:lnTo>
                    <a:pt x="34" y="466"/>
                  </a:lnTo>
                  <a:lnTo>
                    <a:pt x="45" y="441"/>
                  </a:lnTo>
                  <a:lnTo>
                    <a:pt x="57" y="415"/>
                  </a:lnTo>
                  <a:lnTo>
                    <a:pt x="71" y="385"/>
                  </a:lnTo>
                  <a:lnTo>
                    <a:pt x="86" y="354"/>
                  </a:lnTo>
                  <a:lnTo>
                    <a:pt x="100" y="324"/>
                  </a:lnTo>
                  <a:lnTo>
                    <a:pt x="117" y="291"/>
                  </a:lnTo>
                  <a:lnTo>
                    <a:pt x="134" y="258"/>
                  </a:lnTo>
                  <a:lnTo>
                    <a:pt x="151" y="226"/>
                  </a:lnTo>
                  <a:lnTo>
                    <a:pt x="169" y="195"/>
                  </a:lnTo>
                  <a:lnTo>
                    <a:pt x="188" y="164"/>
                  </a:lnTo>
                  <a:lnTo>
                    <a:pt x="207" y="135"/>
                  </a:lnTo>
                  <a:lnTo>
                    <a:pt x="226" y="107"/>
                  </a:lnTo>
                  <a:lnTo>
                    <a:pt x="245" y="82"/>
                  </a:lnTo>
                  <a:lnTo>
                    <a:pt x="262" y="60"/>
                  </a:lnTo>
                  <a:lnTo>
                    <a:pt x="281" y="40"/>
                  </a:lnTo>
                  <a:lnTo>
                    <a:pt x="299" y="24"/>
                  </a:lnTo>
                  <a:lnTo>
                    <a:pt x="317" y="11"/>
                  </a:lnTo>
                  <a:lnTo>
                    <a:pt x="334" y="3"/>
                  </a:lnTo>
                  <a:lnTo>
                    <a:pt x="350" y="0"/>
                  </a:lnTo>
                  <a:lnTo>
                    <a:pt x="367" y="2"/>
                  </a:lnTo>
                  <a:lnTo>
                    <a:pt x="381" y="9"/>
                  </a:lnTo>
                  <a:lnTo>
                    <a:pt x="394" y="23"/>
                  </a:lnTo>
                  <a:lnTo>
                    <a:pt x="408" y="42"/>
                  </a:lnTo>
                  <a:lnTo>
                    <a:pt x="419" y="68"/>
                  </a:lnTo>
                  <a:lnTo>
                    <a:pt x="429" y="101"/>
                  </a:lnTo>
                  <a:lnTo>
                    <a:pt x="438" y="143"/>
                  </a:lnTo>
                  <a:close/>
                </a:path>
              </a:pathLst>
            </a:custGeom>
            <a:gradFill rotWithShape="0">
              <a:gsLst>
                <a:gs pos="0">
                  <a:srgbClr val="6A6A6A"/>
                </a:gs>
                <a:gs pos="100000">
                  <a:srgbClr val="E5E5E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sk-SK" dirty="0">
                <a:latin typeface="Tahoma" charset="0"/>
              </a:endParaRPr>
            </a:p>
          </p:txBody>
        </p:sp>
        <p:sp>
          <p:nvSpPr>
            <p:cNvPr id="12" name="Freeform 21"/>
            <p:cNvSpPr>
              <a:spLocks/>
            </p:cNvSpPr>
            <p:nvPr/>
          </p:nvSpPr>
          <p:spPr bwMode="auto">
            <a:xfrm>
              <a:off x="387283" y="6265847"/>
              <a:ext cx="144420" cy="331443"/>
            </a:xfrm>
            <a:custGeom>
              <a:avLst/>
              <a:gdLst>
                <a:gd name="T0" fmla="*/ 2147483647 w 273"/>
                <a:gd name="T1" fmla="*/ 2147483647 h 628"/>
                <a:gd name="T2" fmla="*/ 2147483647 w 273"/>
                <a:gd name="T3" fmla="*/ 2147483647 h 628"/>
                <a:gd name="T4" fmla="*/ 2147483647 w 273"/>
                <a:gd name="T5" fmla="*/ 2147483647 h 628"/>
                <a:gd name="T6" fmla="*/ 2147483647 w 273"/>
                <a:gd name="T7" fmla="*/ 2147483647 h 628"/>
                <a:gd name="T8" fmla="*/ 2147483647 w 273"/>
                <a:gd name="T9" fmla="*/ 2147483647 h 628"/>
                <a:gd name="T10" fmla="*/ 2147483647 w 273"/>
                <a:gd name="T11" fmla="*/ 2147483647 h 628"/>
                <a:gd name="T12" fmla="*/ 2147483647 w 273"/>
                <a:gd name="T13" fmla="*/ 2147483647 h 628"/>
                <a:gd name="T14" fmla="*/ 2147483647 w 273"/>
                <a:gd name="T15" fmla="*/ 2147483647 h 628"/>
                <a:gd name="T16" fmla="*/ 2147483647 w 273"/>
                <a:gd name="T17" fmla="*/ 2147483647 h 628"/>
                <a:gd name="T18" fmla="*/ 2147483647 w 273"/>
                <a:gd name="T19" fmla="*/ 2147483647 h 628"/>
                <a:gd name="T20" fmla="*/ 2147483647 w 273"/>
                <a:gd name="T21" fmla="*/ 2147483647 h 628"/>
                <a:gd name="T22" fmla="*/ 2147483647 w 273"/>
                <a:gd name="T23" fmla="*/ 2147483647 h 628"/>
                <a:gd name="T24" fmla="*/ 2147483647 w 273"/>
                <a:gd name="T25" fmla="*/ 2147483647 h 628"/>
                <a:gd name="T26" fmla="*/ 2147483647 w 273"/>
                <a:gd name="T27" fmla="*/ 2147483647 h 628"/>
                <a:gd name="T28" fmla="*/ 2147483647 w 273"/>
                <a:gd name="T29" fmla="*/ 2147483647 h 628"/>
                <a:gd name="T30" fmla="*/ 2147483647 w 273"/>
                <a:gd name="T31" fmla="*/ 2147483647 h 628"/>
                <a:gd name="T32" fmla="*/ 2147483647 w 273"/>
                <a:gd name="T33" fmla="*/ 2147483647 h 628"/>
                <a:gd name="T34" fmla="*/ 2147483647 w 273"/>
                <a:gd name="T35" fmla="*/ 2147483647 h 628"/>
                <a:gd name="T36" fmla="*/ 2147483647 w 273"/>
                <a:gd name="T37" fmla="*/ 2147483647 h 628"/>
                <a:gd name="T38" fmla="*/ 2147483647 w 273"/>
                <a:gd name="T39" fmla="*/ 2147483647 h 628"/>
                <a:gd name="T40" fmla="*/ 2147483647 w 273"/>
                <a:gd name="T41" fmla="*/ 2147483647 h 628"/>
                <a:gd name="T42" fmla="*/ 2147483647 w 273"/>
                <a:gd name="T43" fmla="*/ 2147483647 h 628"/>
                <a:gd name="T44" fmla="*/ 2147483647 w 273"/>
                <a:gd name="T45" fmla="*/ 2147483647 h 628"/>
                <a:gd name="T46" fmla="*/ 2147483647 w 273"/>
                <a:gd name="T47" fmla="*/ 2147483647 h 628"/>
                <a:gd name="T48" fmla="*/ 2147483647 w 273"/>
                <a:gd name="T49" fmla="*/ 2147483647 h 628"/>
                <a:gd name="T50" fmla="*/ 2147483647 w 273"/>
                <a:gd name="T51" fmla="*/ 2147483647 h 628"/>
                <a:gd name="T52" fmla="*/ 2147483647 w 273"/>
                <a:gd name="T53" fmla="*/ 2147483647 h 628"/>
                <a:gd name="T54" fmla="*/ 2147483647 w 273"/>
                <a:gd name="T55" fmla="*/ 2147483647 h 628"/>
                <a:gd name="T56" fmla="*/ 2147483647 w 273"/>
                <a:gd name="T57" fmla="*/ 2147483647 h 628"/>
                <a:gd name="T58" fmla="*/ 2147483647 w 273"/>
                <a:gd name="T59" fmla="*/ 2147483647 h 628"/>
                <a:gd name="T60" fmla="*/ 2147483647 w 273"/>
                <a:gd name="T61" fmla="*/ 2147483647 h 628"/>
                <a:gd name="T62" fmla="*/ 2147483647 w 273"/>
                <a:gd name="T63" fmla="*/ 2147483647 h 62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3"/>
                <a:gd name="T97" fmla="*/ 0 h 628"/>
                <a:gd name="T98" fmla="*/ 273 w 273"/>
                <a:gd name="T99" fmla="*/ 628 h 62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3" h="628">
                  <a:moveTo>
                    <a:pt x="106" y="605"/>
                  </a:moveTo>
                  <a:lnTo>
                    <a:pt x="110" y="581"/>
                  </a:lnTo>
                  <a:lnTo>
                    <a:pt x="112" y="557"/>
                  </a:lnTo>
                  <a:lnTo>
                    <a:pt x="114" y="535"/>
                  </a:lnTo>
                  <a:lnTo>
                    <a:pt x="115" y="514"/>
                  </a:lnTo>
                  <a:lnTo>
                    <a:pt x="116" y="492"/>
                  </a:lnTo>
                  <a:lnTo>
                    <a:pt x="116" y="471"/>
                  </a:lnTo>
                  <a:lnTo>
                    <a:pt x="116" y="449"/>
                  </a:lnTo>
                  <a:lnTo>
                    <a:pt x="115" y="429"/>
                  </a:lnTo>
                  <a:lnTo>
                    <a:pt x="114" y="409"/>
                  </a:lnTo>
                  <a:lnTo>
                    <a:pt x="113" y="390"/>
                  </a:lnTo>
                  <a:lnTo>
                    <a:pt x="111" y="371"/>
                  </a:lnTo>
                  <a:lnTo>
                    <a:pt x="108" y="352"/>
                  </a:lnTo>
                  <a:lnTo>
                    <a:pt x="105" y="333"/>
                  </a:lnTo>
                  <a:lnTo>
                    <a:pt x="103" y="315"/>
                  </a:lnTo>
                  <a:lnTo>
                    <a:pt x="98" y="297"/>
                  </a:lnTo>
                  <a:lnTo>
                    <a:pt x="95" y="279"/>
                  </a:lnTo>
                  <a:lnTo>
                    <a:pt x="91" y="262"/>
                  </a:lnTo>
                  <a:lnTo>
                    <a:pt x="86" y="244"/>
                  </a:lnTo>
                  <a:lnTo>
                    <a:pt x="82" y="226"/>
                  </a:lnTo>
                  <a:lnTo>
                    <a:pt x="76" y="209"/>
                  </a:lnTo>
                  <a:lnTo>
                    <a:pt x="72" y="192"/>
                  </a:lnTo>
                  <a:lnTo>
                    <a:pt x="66" y="175"/>
                  </a:lnTo>
                  <a:lnTo>
                    <a:pt x="60" y="157"/>
                  </a:lnTo>
                  <a:lnTo>
                    <a:pt x="54" y="140"/>
                  </a:lnTo>
                  <a:lnTo>
                    <a:pt x="47" y="123"/>
                  </a:lnTo>
                  <a:lnTo>
                    <a:pt x="41" y="106"/>
                  </a:lnTo>
                  <a:lnTo>
                    <a:pt x="35" y="88"/>
                  </a:lnTo>
                  <a:lnTo>
                    <a:pt x="27" y="72"/>
                  </a:lnTo>
                  <a:lnTo>
                    <a:pt x="21" y="54"/>
                  </a:lnTo>
                  <a:lnTo>
                    <a:pt x="14" y="36"/>
                  </a:lnTo>
                  <a:lnTo>
                    <a:pt x="6" y="18"/>
                  </a:lnTo>
                  <a:lnTo>
                    <a:pt x="0" y="0"/>
                  </a:lnTo>
                  <a:lnTo>
                    <a:pt x="1" y="1"/>
                  </a:lnTo>
                  <a:lnTo>
                    <a:pt x="5" y="9"/>
                  </a:lnTo>
                  <a:lnTo>
                    <a:pt x="13" y="18"/>
                  </a:lnTo>
                  <a:lnTo>
                    <a:pt x="22" y="32"/>
                  </a:lnTo>
                  <a:lnTo>
                    <a:pt x="33" y="49"/>
                  </a:lnTo>
                  <a:lnTo>
                    <a:pt x="46" y="69"/>
                  </a:lnTo>
                  <a:lnTo>
                    <a:pt x="61" y="92"/>
                  </a:lnTo>
                  <a:lnTo>
                    <a:pt x="76" y="117"/>
                  </a:lnTo>
                  <a:lnTo>
                    <a:pt x="94" y="144"/>
                  </a:lnTo>
                  <a:lnTo>
                    <a:pt x="111" y="173"/>
                  </a:lnTo>
                  <a:lnTo>
                    <a:pt x="128" y="203"/>
                  </a:lnTo>
                  <a:lnTo>
                    <a:pt x="146" y="234"/>
                  </a:lnTo>
                  <a:lnTo>
                    <a:pt x="165" y="266"/>
                  </a:lnTo>
                  <a:lnTo>
                    <a:pt x="182" y="298"/>
                  </a:lnTo>
                  <a:lnTo>
                    <a:pt x="198" y="331"/>
                  </a:lnTo>
                  <a:lnTo>
                    <a:pt x="214" y="364"/>
                  </a:lnTo>
                  <a:lnTo>
                    <a:pt x="228" y="396"/>
                  </a:lnTo>
                  <a:lnTo>
                    <a:pt x="242" y="427"/>
                  </a:lnTo>
                  <a:lnTo>
                    <a:pt x="253" y="457"/>
                  </a:lnTo>
                  <a:lnTo>
                    <a:pt x="262" y="485"/>
                  </a:lnTo>
                  <a:lnTo>
                    <a:pt x="268" y="512"/>
                  </a:lnTo>
                  <a:lnTo>
                    <a:pt x="272" y="537"/>
                  </a:lnTo>
                  <a:lnTo>
                    <a:pt x="273" y="560"/>
                  </a:lnTo>
                  <a:lnTo>
                    <a:pt x="272" y="579"/>
                  </a:lnTo>
                  <a:lnTo>
                    <a:pt x="265" y="597"/>
                  </a:lnTo>
                  <a:lnTo>
                    <a:pt x="256" y="610"/>
                  </a:lnTo>
                  <a:lnTo>
                    <a:pt x="243" y="619"/>
                  </a:lnTo>
                  <a:lnTo>
                    <a:pt x="225" y="626"/>
                  </a:lnTo>
                  <a:lnTo>
                    <a:pt x="203" y="628"/>
                  </a:lnTo>
                  <a:lnTo>
                    <a:pt x="176" y="625"/>
                  </a:lnTo>
                  <a:lnTo>
                    <a:pt x="144" y="618"/>
                  </a:lnTo>
                  <a:lnTo>
                    <a:pt x="106" y="605"/>
                  </a:lnTo>
                  <a:close/>
                </a:path>
              </a:pathLst>
            </a:custGeom>
            <a:gradFill rotWithShape="0">
              <a:gsLst>
                <a:gs pos="0">
                  <a:srgbClr val="0000FF"/>
                </a:gs>
                <a:gs pos="100000">
                  <a:srgbClr val="000076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sk-SK" dirty="0">
                <a:latin typeface="Tahoma" charset="0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auto">
            <a:xfrm>
              <a:off x="161924" y="6508482"/>
              <a:ext cx="328517" cy="117353"/>
            </a:xfrm>
            <a:custGeom>
              <a:avLst/>
              <a:gdLst>
                <a:gd name="T0" fmla="*/ 2147483647 w 623"/>
                <a:gd name="T1" fmla="*/ 2147483647 h 223"/>
                <a:gd name="T2" fmla="*/ 2147483647 w 623"/>
                <a:gd name="T3" fmla="*/ 2147483647 h 223"/>
                <a:gd name="T4" fmla="*/ 2147483647 w 623"/>
                <a:gd name="T5" fmla="*/ 2147483647 h 223"/>
                <a:gd name="T6" fmla="*/ 2147483647 w 623"/>
                <a:gd name="T7" fmla="*/ 2147483647 h 223"/>
                <a:gd name="T8" fmla="*/ 2147483647 w 623"/>
                <a:gd name="T9" fmla="*/ 2147483647 h 223"/>
                <a:gd name="T10" fmla="*/ 2147483647 w 623"/>
                <a:gd name="T11" fmla="*/ 2147483647 h 223"/>
                <a:gd name="T12" fmla="*/ 2147483647 w 623"/>
                <a:gd name="T13" fmla="*/ 2147483647 h 223"/>
                <a:gd name="T14" fmla="*/ 2147483647 w 623"/>
                <a:gd name="T15" fmla="*/ 2147483647 h 223"/>
                <a:gd name="T16" fmla="*/ 2147483647 w 623"/>
                <a:gd name="T17" fmla="*/ 2147483647 h 223"/>
                <a:gd name="T18" fmla="*/ 2147483647 w 623"/>
                <a:gd name="T19" fmla="*/ 2147483647 h 223"/>
                <a:gd name="T20" fmla="*/ 2147483647 w 623"/>
                <a:gd name="T21" fmla="*/ 2147483647 h 223"/>
                <a:gd name="T22" fmla="*/ 2147483647 w 623"/>
                <a:gd name="T23" fmla="*/ 2147483647 h 223"/>
                <a:gd name="T24" fmla="*/ 2147483647 w 623"/>
                <a:gd name="T25" fmla="*/ 2147483647 h 223"/>
                <a:gd name="T26" fmla="*/ 2147483647 w 623"/>
                <a:gd name="T27" fmla="*/ 2147483647 h 223"/>
                <a:gd name="T28" fmla="*/ 2147483647 w 623"/>
                <a:gd name="T29" fmla="*/ 2147483647 h 223"/>
                <a:gd name="T30" fmla="*/ 2147483647 w 623"/>
                <a:gd name="T31" fmla="*/ 2147483647 h 223"/>
                <a:gd name="T32" fmla="*/ 2147483647 w 623"/>
                <a:gd name="T33" fmla="*/ 2147483647 h 223"/>
                <a:gd name="T34" fmla="*/ 2147483647 w 623"/>
                <a:gd name="T35" fmla="*/ 2147483647 h 223"/>
                <a:gd name="T36" fmla="*/ 2147483647 w 623"/>
                <a:gd name="T37" fmla="*/ 2147483647 h 223"/>
                <a:gd name="T38" fmla="*/ 2147483647 w 623"/>
                <a:gd name="T39" fmla="*/ 2147483647 h 223"/>
                <a:gd name="T40" fmla="*/ 2147483647 w 623"/>
                <a:gd name="T41" fmla="*/ 2147483647 h 223"/>
                <a:gd name="T42" fmla="*/ 2147483647 w 623"/>
                <a:gd name="T43" fmla="*/ 2147483647 h 223"/>
                <a:gd name="T44" fmla="*/ 2147483647 w 623"/>
                <a:gd name="T45" fmla="*/ 2147483647 h 223"/>
                <a:gd name="T46" fmla="*/ 2147483647 w 623"/>
                <a:gd name="T47" fmla="*/ 2147483647 h 223"/>
                <a:gd name="T48" fmla="*/ 2147483647 w 623"/>
                <a:gd name="T49" fmla="*/ 2147483647 h 223"/>
                <a:gd name="T50" fmla="*/ 2147483647 w 623"/>
                <a:gd name="T51" fmla="*/ 2147483647 h 223"/>
                <a:gd name="T52" fmla="*/ 2147483647 w 623"/>
                <a:gd name="T53" fmla="*/ 2147483647 h 223"/>
                <a:gd name="T54" fmla="*/ 2147483647 w 623"/>
                <a:gd name="T55" fmla="*/ 2147483647 h 223"/>
                <a:gd name="T56" fmla="*/ 2147483647 w 623"/>
                <a:gd name="T57" fmla="*/ 2147483647 h 223"/>
                <a:gd name="T58" fmla="*/ 0 w 623"/>
                <a:gd name="T59" fmla="*/ 2147483647 h 223"/>
                <a:gd name="T60" fmla="*/ 2147483647 w 623"/>
                <a:gd name="T61" fmla="*/ 2147483647 h 223"/>
                <a:gd name="T62" fmla="*/ 2147483647 w 623"/>
                <a:gd name="T63" fmla="*/ 2147483647 h 22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23"/>
                <a:gd name="T97" fmla="*/ 0 h 223"/>
                <a:gd name="T98" fmla="*/ 623 w 623"/>
                <a:gd name="T99" fmla="*/ 223 h 22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23" h="223">
                  <a:moveTo>
                    <a:pt x="80" y="0"/>
                  </a:moveTo>
                  <a:lnTo>
                    <a:pt x="97" y="14"/>
                  </a:lnTo>
                  <a:lnTo>
                    <a:pt x="115" y="28"/>
                  </a:lnTo>
                  <a:lnTo>
                    <a:pt x="133" y="41"/>
                  </a:lnTo>
                  <a:lnTo>
                    <a:pt x="149" y="53"/>
                  </a:lnTo>
                  <a:lnTo>
                    <a:pt x="167" y="65"/>
                  </a:lnTo>
                  <a:lnTo>
                    <a:pt x="184" y="76"/>
                  </a:lnTo>
                  <a:lnTo>
                    <a:pt x="200" y="87"/>
                  </a:lnTo>
                  <a:lnTo>
                    <a:pt x="217" y="96"/>
                  </a:lnTo>
                  <a:lnTo>
                    <a:pt x="234" y="104"/>
                  </a:lnTo>
                  <a:lnTo>
                    <a:pt x="250" y="113"/>
                  </a:lnTo>
                  <a:lnTo>
                    <a:pt x="267" y="121"/>
                  </a:lnTo>
                  <a:lnTo>
                    <a:pt x="284" y="128"/>
                  </a:lnTo>
                  <a:lnTo>
                    <a:pt x="300" y="135"/>
                  </a:lnTo>
                  <a:lnTo>
                    <a:pt x="317" y="141"/>
                  </a:lnTo>
                  <a:lnTo>
                    <a:pt x="332" y="147"/>
                  </a:lnTo>
                  <a:lnTo>
                    <a:pt x="349" y="152"/>
                  </a:lnTo>
                  <a:lnTo>
                    <a:pt x="366" y="158"/>
                  </a:lnTo>
                  <a:lnTo>
                    <a:pt x="382" y="163"/>
                  </a:lnTo>
                  <a:lnTo>
                    <a:pt x="399" y="166"/>
                  </a:lnTo>
                  <a:lnTo>
                    <a:pt x="415" y="170"/>
                  </a:lnTo>
                  <a:lnTo>
                    <a:pt x="431" y="175"/>
                  </a:lnTo>
                  <a:lnTo>
                    <a:pt x="448" y="177"/>
                  </a:lnTo>
                  <a:lnTo>
                    <a:pt x="466" y="180"/>
                  </a:lnTo>
                  <a:lnTo>
                    <a:pt x="482" y="184"/>
                  </a:lnTo>
                  <a:lnTo>
                    <a:pt x="499" y="186"/>
                  </a:lnTo>
                  <a:lnTo>
                    <a:pt x="517" y="189"/>
                  </a:lnTo>
                  <a:lnTo>
                    <a:pt x="533" y="191"/>
                  </a:lnTo>
                  <a:lnTo>
                    <a:pt x="551" y="195"/>
                  </a:lnTo>
                  <a:lnTo>
                    <a:pt x="569" y="197"/>
                  </a:lnTo>
                  <a:lnTo>
                    <a:pt x="587" y="199"/>
                  </a:lnTo>
                  <a:lnTo>
                    <a:pt x="604" y="201"/>
                  </a:lnTo>
                  <a:lnTo>
                    <a:pt x="623" y="203"/>
                  </a:lnTo>
                  <a:lnTo>
                    <a:pt x="620" y="204"/>
                  </a:lnTo>
                  <a:lnTo>
                    <a:pt x="613" y="204"/>
                  </a:lnTo>
                  <a:lnTo>
                    <a:pt x="601" y="207"/>
                  </a:lnTo>
                  <a:lnTo>
                    <a:pt x="585" y="208"/>
                  </a:lnTo>
                  <a:lnTo>
                    <a:pt x="565" y="210"/>
                  </a:lnTo>
                  <a:lnTo>
                    <a:pt x="543" y="211"/>
                  </a:lnTo>
                  <a:lnTo>
                    <a:pt x="518" y="214"/>
                  </a:lnTo>
                  <a:lnTo>
                    <a:pt x="489" y="216"/>
                  </a:lnTo>
                  <a:lnTo>
                    <a:pt x="459" y="218"/>
                  </a:lnTo>
                  <a:lnTo>
                    <a:pt x="427" y="220"/>
                  </a:lnTo>
                  <a:lnTo>
                    <a:pt x="393" y="222"/>
                  </a:lnTo>
                  <a:lnTo>
                    <a:pt x="359" y="223"/>
                  </a:lnTo>
                  <a:lnTo>
                    <a:pt x="325" y="223"/>
                  </a:lnTo>
                  <a:lnTo>
                    <a:pt x="290" y="223"/>
                  </a:lnTo>
                  <a:lnTo>
                    <a:pt x="256" y="222"/>
                  </a:lnTo>
                  <a:lnTo>
                    <a:pt x="222" y="221"/>
                  </a:lnTo>
                  <a:lnTo>
                    <a:pt x="188" y="217"/>
                  </a:lnTo>
                  <a:lnTo>
                    <a:pt x="157" y="214"/>
                  </a:lnTo>
                  <a:lnTo>
                    <a:pt x="127" y="209"/>
                  </a:lnTo>
                  <a:lnTo>
                    <a:pt x="99" y="203"/>
                  </a:lnTo>
                  <a:lnTo>
                    <a:pt x="74" y="196"/>
                  </a:lnTo>
                  <a:lnTo>
                    <a:pt x="52" y="188"/>
                  </a:lnTo>
                  <a:lnTo>
                    <a:pt x="33" y="177"/>
                  </a:lnTo>
                  <a:lnTo>
                    <a:pt x="19" y="165"/>
                  </a:lnTo>
                  <a:lnTo>
                    <a:pt x="7" y="152"/>
                  </a:lnTo>
                  <a:lnTo>
                    <a:pt x="1" y="137"/>
                  </a:lnTo>
                  <a:lnTo>
                    <a:pt x="0" y="119"/>
                  </a:lnTo>
                  <a:lnTo>
                    <a:pt x="4" y="100"/>
                  </a:lnTo>
                  <a:lnTo>
                    <a:pt x="13" y="78"/>
                  </a:lnTo>
                  <a:lnTo>
                    <a:pt x="28" y="55"/>
                  </a:lnTo>
                  <a:lnTo>
                    <a:pt x="51" y="28"/>
                  </a:lnTo>
                  <a:lnTo>
                    <a:pt x="8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sk-SK" dirty="0">
                <a:latin typeface="Tahoma" charset="0"/>
              </a:endParaRP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611056" y="6381614"/>
              <a:ext cx="3745416" cy="2743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200" b="1" i="1" dirty="0">
                  <a:latin typeface="+mn-lt"/>
                </a:rPr>
                <a:t>Soci</a:t>
              </a:r>
              <a:r>
                <a:rPr lang="sk-SK" sz="1200" b="1" i="1" dirty="0">
                  <a:latin typeface="+mn-lt"/>
                </a:rPr>
                <a:t>álna poisťovňa</a:t>
              </a:r>
              <a:endParaRPr lang="sk-SK" sz="1000" b="1" i="1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ctrTitle"/>
          </p:nvPr>
        </p:nvSpPr>
        <p:spPr bwMode="auto">
          <a:xfrm>
            <a:off x="107950" y="2132856"/>
            <a:ext cx="6048375" cy="28083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br>
              <a:rPr lang="sk-SK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Manažment údajov Sociálnej poisťovne</a:t>
            </a:r>
            <a:br>
              <a:rPr lang="sk-SK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Štúdia uskutočniteľnosti </a:t>
            </a:r>
            <a:br>
              <a:rPr lang="sk-SK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k-SK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Verejné pripomienkovanie </a:t>
            </a:r>
            <a:br>
              <a:rPr lang="sk-SK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k-SK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1600" b="1" dirty="0">
                <a:solidFill>
                  <a:schemeClr val="tx2"/>
                </a:solidFill>
                <a:latin typeface="Calibri" panose="020F0502020204030204" pitchFamily="34" charset="0"/>
              </a:rPr>
              <a:t>23. </a:t>
            </a:r>
            <a:r>
              <a:rPr lang="sk-SK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november 2017</a:t>
            </a:r>
            <a:r>
              <a:rPr lang="sk-SK" sz="1600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sz="2000" b="1" dirty="0">
                <a:solidFill>
                  <a:srgbClr val="0000FF"/>
                </a:solidFill>
                <a:latin typeface="+mj-lt"/>
                <a:cs typeface="Arial" charset="0"/>
              </a:rPr>
              <a:t>Štúdia uskutočniteľnosti  MÚSP</a:t>
            </a:r>
          </a:p>
        </p:txBody>
      </p:sp>
    </p:spTree>
    <p:extLst>
      <p:ext uri="{BB962C8B-B14F-4D97-AF65-F5344CB8AC3E}">
        <p14:creationId xmlns:p14="http://schemas.microsoft.com/office/powerpoint/2010/main" val="2140684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538956" y="1484784"/>
            <a:ext cx="8280400" cy="43196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defRPr/>
            </a:pPr>
            <a:r>
              <a:rPr lang="sk-SK" b="1" dirty="0">
                <a:latin typeface="+mn-lt"/>
              </a:rPr>
              <a:t>Ciele: 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b="1" dirty="0">
                <a:latin typeface="+mn-lt"/>
              </a:rPr>
              <a:t>Optimalizácia a integrácia procesov</a:t>
            </a:r>
            <a:r>
              <a:rPr lang="sk-SK" dirty="0">
                <a:latin typeface="+mn-lt"/>
              </a:rPr>
              <a:t> v kontexte celej </a:t>
            </a:r>
            <a:r>
              <a:rPr lang="sk-SK" u="sng" dirty="0">
                <a:latin typeface="+mn-lt"/>
              </a:rPr>
              <a:t>životnej situácie klienta</a:t>
            </a:r>
            <a:r>
              <a:rPr lang="sk-SK" dirty="0">
                <a:latin typeface="+mn-lt"/>
              </a:rPr>
              <a:t> a nie len v kontexte danej agendy SP 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Zavedenie proaktívnych služieb voči klientom a aplikácia zásady </a:t>
            </a:r>
            <a:r>
              <a:rPr lang="sk-SK" b="1" u="sng" dirty="0">
                <a:latin typeface="+mn-lt"/>
              </a:rPr>
              <a:t>„1x a dosť“.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Zvýšenie efektívnosti prostredníctvom </a:t>
            </a:r>
            <a:r>
              <a:rPr lang="sk-SK" b="1" dirty="0">
                <a:latin typeface="+mn-lt"/>
              </a:rPr>
              <a:t>elektronizácie</a:t>
            </a:r>
            <a:r>
              <a:rPr lang="sk-SK" dirty="0">
                <a:latin typeface="+mn-lt"/>
              </a:rPr>
              <a:t> a </a:t>
            </a:r>
            <a:r>
              <a:rPr lang="sk-SK" b="1" dirty="0">
                <a:latin typeface="+mn-lt"/>
              </a:rPr>
              <a:t>automatizácie</a:t>
            </a:r>
            <a:r>
              <a:rPr lang="sk-SK" dirty="0">
                <a:latin typeface="+mn-lt"/>
              </a:rPr>
              <a:t> procesov, vrátane koordinácie a súčinnosti s dotknutými organizáciami VS v rámci výkonu procesov.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Pro-klientska orientácia služieb a podpory klientov, multikanálový prístup.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Zvýšenie efektívnosti administratívnych (podporných) služieb a procesov.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Efektívny výkon procesov SP, zavedenie monitoringu, merania a kontinuálneho zlepšovanie procesov.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Podpora rozvoja vlastných analytických kapacít SP (Analytické centrum) s cieľmi.</a:t>
            </a:r>
            <a:endParaRPr lang="sk-SK" dirty="0">
              <a:latin typeface="+mn-lt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000" b="1" dirty="0">
                <a:solidFill>
                  <a:srgbClr val="0000FF"/>
                </a:solidFill>
                <a:cs typeface="Arial" charset="0"/>
              </a:rPr>
              <a:t>Reformný zámer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8956" y="642938"/>
            <a:ext cx="8605044" cy="841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Efektívne služby Sociálnej poisťovne </a:t>
            </a:r>
          </a:p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v oblasti sociálneho poistenia </a:t>
            </a:r>
          </a:p>
        </p:txBody>
      </p:sp>
    </p:spTree>
    <p:extLst>
      <p:ext uri="{BB962C8B-B14F-4D97-AF65-F5344CB8AC3E}">
        <p14:creationId xmlns:p14="http://schemas.microsoft.com/office/powerpoint/2010/main" val="317246454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676913" y="1340768"/>
            <a:ext cx="8280400" cy="27807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defRPr/>
            </a:pPr>
            <a:r>
              <a:rPr lang="sk-SK" b="1" dirty="0">
                <a:latin typeface="+mn-lt"/>
              </a:rPr>
              <a:t>Projekty: 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pt-BR" dirty="0">
                <a:latin typeface="+mn-lt"/>
              </a:rPr>
              <a:t>participácia SP na projekte MV SR</a:t>
            </a:r>
            <a:r>
              <a:rPr lang="sk-SK" dirty="0">
                <a:latin typeface="+mn-lt"/>
              </a:rPr>
              <a:t>: Národný projekt Optimalizácia procesov vo verejnej správe (OPEVS)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1. Efektívny manažment údajov v prostredí SP (MÚSP)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2. Modernizácia dávkových agend SP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3. Zavedenie pro-klientsky orientovaných procesov a služieb pre podporu klientov SP.</a:t>
            </a:r>
          </a:p>
          <a:p>
            <a:pPr marL="800100" lvl="2" indent="-34290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+mn-lt"/>
              </a:rPr>
              <a:t>4. Budovanie analytických služieb pre podporu kontroly a rozhodovania v SP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000" b="1" dirty="0">
                <a:solidFill>
                  <a:srgbClr val="0000FF"/>
                </a:solidFill>
                <a:cs typeface="Arial" charset="0"/>
              </a:rPr>
              <a:t>Reformný zámer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8956" y="642938"/>
            <a:ext cx="8605044" cy="841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Efektívne služby Sociálnej poisťovne </a:t>
            </a:r>
          </a:p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v oblasti sociálneho poistenia </a:t>
            </a:r>
          </a:p>
        </p:txBody>
      </p:sp>
      <p:sp>
        <p:nvSpPr>
          <p:cNvPr id="2" name="Obdĺžnik: zaoblené rohy 1">
            <a:extLst>
              <a:ext uri="{FF2B5EF4-FFF2-40B4-BE49-F238E27FC236}">
                <a16:creationId xmlns:a16="http://schemas.microsoft.com/office/drawing/2014/main" id="{35EF7C11-25DB-478E-84C6-0569EE3C62FC}"/>
              </a:ext>
            </a:extLst>
          </p:cNvPr>
          <p:cNvSpPr/>
          <p:nvPr/>
        </p:nvSpPr>
        <p:spPr>
          <a:xfrm>
            <a:off x="929481" y="4247214"/>
            <a:ext cx="1194247" cy="79208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altLang="sk-SK" sz="1400" b="1" dirty="0">
                <a:solidFill>
                  <a:srgbClr val="0000FF"/>
                </a:solidFill>
                <a:cs typeface="Arial" charset="0"/>
              </a:rPr>
              <a:t>Reformný zámer</a:t>
            </a:r>
          </a:p>
          <a:p>
            <a:pPr algn="ctr"/>
            <a:r>
              <a:rPr lang="sk-SK" sz="1050" b="1" dirty="0">
                <a:solidFill>
                  <a:schemeClr val="tx1"/>
                </a:solidFill>
                <a:cs typeface="Arial" charset="0"/>
              </a:rPr>
              <a:t>schválený</a:t>
            </a:r>
            <a:endParaRPr lang="sk-SK" sz="1050" dirty="0">
              <a:solidFill>
                <a:schemeClr val="tx1"/>
              </a:solidFill>
            </a:endParaRPr>
          </a:p>
        </p:txBody>
      </p:sp>
      <p:sp>
        <p:nvSpPr>
          <p:cNvPr id="8" name="Obdĺžnik: zaoblené rohy 7">
            <a:extLst>
              <a:ext uri="{FF2B5EF4-FFF2-40B4-BE49-F238E27FC236}">
                <a16:creationId xmlns:a16="http://schemas.microsoft.com/office/drawing/2014/main" id="{9A0F1B1B-9FE7-4495-A1FE-E7DC7BECF99C}"/>
              </a:ext>
            </a:extLst>
          </p:cNvPr>
          <p:cNvSpPr/>
          <p:nvPr/>
        </p:nvSpPr>
        <p:spPr>
          <a:xfrm>
            <a:off x="857472" y="5657955"/>
            <a:ext cx="1338263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altLang="sk-SK" sz="1400" b="1" dirty="0">
                <a:solidFill>
                  <a:srgbClr val="0000FF"/>
                </a:solidFill>
                <a:cs typeface="Arial" charset="0"/>
              </a:rPr>
              <a:t>Memorandum MV SR</a:t>
            </a:r>
          </a:p>
          <a:p>
            <a:pPr algn="ctr"/>
            <a:r>
              <a:rPr lang="sk-SK" sz="1050" b="1" dirty="0">
                <a:solidFill>
                  <a:schemeClr val="tx1"/>
                </a:solidFill>
                <a:cs typeface="Arial" charset="0"/>
              </a:rPr>
              <a:t>podpísané</a:t>
            </a:r>
            <a:endParaRPr lang="sk-SK" sz="1050" dirty="0">
              <a:solidFill>
                <a:schemeClr val="tx1"/>
              </a:solidFill>
            </a:endParaRPr>
          </a:p>
        </p:txBody>
      </p:sp>
      <p:cxnSp>
        <p:nvCxnSpPr>
          <p:cNvPr id="4" name="Rovná spojovacia šípka 3">
            <a:extLst>
              <a:ext uri="{FF2B5EF4-FFF2-40B4-BE49-F238E27FC236}">
                <a16:creationId xmlns:a16="http://schemas.microsoft.com/office/drawing/2014/main" id="{1647039C-90FA-408D-9926-4C7E8988A585}"/>
              </a:ext>
            </a:extLst>
          </p:cNvPr>
          <p:cNvCxnSpPr>
            <a:cxnSpLocks/>
            <a:stCxn id="2" idx="2"/>
            <a:endCxn id="8" idx="0"/>
          </p:cNvCxnSpPr>
          <p:nvPr/>
        </p:nvCxnSpPr>
        <p:spPr>
          <a:xfrm rot="5400000">
            <a:off x="1217279" y="5348628"/>
            <a:ext cx="618653" cy="1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65113B5B-A974-4F6F-8D8D-BEBF38D0045C}"/>
              </a:ext>
            </a:extLst>
          </p:cNvPr>
          <p:cNvCxnSpPr>
            <a:cxnSpLocks/>
            <a:stCxn id="2" idx="3"/>
            <a:endCxn id="22" idx="1"/>
          </p:cNvCxnSpPr>
          <p:nvPr/>
        </p:nvCxnSpPr>
        <p:spPr>
          <a:xfrm>
            <a:off x="2123728" y="4643258"/>
            <a:ext cx="474165" cy="89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bdĺžnik: zaoblené rohy 16">
            <a:extLst>
              <a:ext uri="{FF2B5EF4-FFF2-40B4-BE49-F238E27FC236}">
                <a16:creationId xmlns:a16="http://schemas.microsoft.com/office/drawing/2014/main" id="{38A92809-4137-42FD-BAFB-1BF847AB8FD4}"/>
              </a:ext>
            </a:extLst>
          </p:cNvPr>
          <p:cNvSpPr/>
          <p:nvPr/>
        </p:nvSpPr>
        <p:spPr>
          <a:xfrm>
            <a:off x="2555776" y="5657955"/>
            <a:ext cx="1338263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altLang="sk-SK" sz="1400" b="1" dirty="0">
                <a:solidFill>
                  <a:srgbClr val="0000FF"/>
                </a:solidFill>
                <a:cs typeface="Arial" charset="0"/>
              </a:rPr>
              <a:t>Projekt OPP EVS na SP</a:t>
            </a:r>
          </a:p>
          <a:p>
            <a:pPr algn="ctr"/>
            <a:r>
              <a:rPr lang="sk-SK" sz="1050" b="1" dirty="0">
                <a:solidFill>
                  <a:schemeClr val="tx1"/>
                </a:solidFill>
                <a:cs typeface="Arial" charset="0"/>
              </a:rPr>
              <a:t>realizované</a:t>
            </a:r>
            <a:endParaRPr lang="sk-SK" sz="1050" dirty="0">
              <a:solidFill>
                <a:schemeClr val="tx1"/>
              </a:solidFill>
            </a:endParaRPr>
          </a:p>
        </p:txBody>
      </p:sp>
      <p:cxnSp>
        <p:nvCxnSpPr>
          <p:cNvPr id="21" name="Rovná spojovacia šípka 20">
            <a:extLst>
              <a:ext uri="{FF2B5EF4-FFF2-40B4-BE49-F238E27FC236}">
                <a16:creationId xmlns:a16="http://schemas.microsoft.com/office/drawing/2014/main" id="{87026212-AF4F-46BC-A7A6-13AB21958C6A}"/>
              </a:ext>
            </a:extLst>
          </p:cNvPr>
          <p:cNvCxnSpPr>
            <a:cxnSpLocks/>
            <a:stCxn id="8" idx="3"/>
            <a:endCxn id="17" idx="1"/>
          </p:cNvCxnSpPr>
          <p:nvPr/>
        </p:nvCxnSpPr>
        <p:spPr>
          <a:xfrm>
            <a:off x="2195735" y="6053999"/>
            <a:ext cx="36004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bdĺžnik: zaoblené rohy 21">
            <a:extLst>
              <a:ext uri="{FF2B5EF4-FFF2-40B4-BE49-F238E27FC236}">
                <a16:creationId xmlns:a16="http://schemas.microsoft.com/office/drawing/2014/main" id="{D352334E-C2A4-4102-9FB5-E2EB9125A841}"/>
              </a:ext>
            </a:extLst>
          </p:cNvPr>
          <p:cNvSpPr/>
          <p:nvPr/>
        </p:nvSpPr>
        <p:spPr>
          <a:xfrm>
            <a:off x="2597893" y="4256154"/>
            <a:ext cx="1296146" cy="79208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altLang="sk-SK" sz="1400" b="1" dirty="0">
                <a:solidFill>
                  <a:srgbClr val="0000FF"/>
                </a:solidFill>
                <a:cs typeface="Arial" charset="0"/>
              </a:rPr>
              <a:t>Štúdia MUSP</a:t>
            </a:r>
          </a:p>
          <a:p>
            <a:pPr algn="ctr"/>
            <a:r>
              <a:rPr lang="sk-SK" sz="1050" b="1" dirty="0">
                <a:solidFill>
                  <a:schemeClr val="tx1"/>
                </a:solidFill>
                <a:cs typeface="Arial" charset="0"/>
              </a:rPr>
              <a:t>pripomienkovaná</a:t>
            </a:r>
            <a:endParaRPr lang="sk-SK" sz="1050" dirty="0">
              <a:solidFill>
                <a:schemeClr val="tx1"/>
              </a:solidFill>
            </a:endParaRPr>
          </a:p>
        </p:txBody>
      </p:sp>
      <p:cxnSp>
        <p:nvCxnSpPr>
          <p:cNvPr id="29" name="Rovná spojovacia šípka 28">
            <a:extLst>
              <a:ext uri="{FF2B5EF4-FFF2-40B4-BE49-F238E27FC236}">
                <a16:creationId xmlns:a16="http://schemas.microsoft.com/office/drawing/2014/main" id="{201CD51D-937E-4A94-90F7-7ED3BE110873}"/>
              </a:ext>
            </a:extLst>
          </p:cNvPr>
          <p:cNvCxnSpPr>
            <a:cxnSpLocks/>
            <a:stCxn id="22" idx="2"/>
            <a:endCxn id="17" idx="0"/>
          </p:cNvCxnSpPr>
          <p:nvPr/>
        </p:nvCxnSpPr>
        <p:spPr>
          <a:xfrm flipH="1">
            <a:off x="3224908" y="5048242"/>
            <a:ext cx="21058" cy="609713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56" name="BlokTextu 19455">
            <a:extLst>
              <a:ext uri="{FF2B5EF4-FFF2-40B4-BE49-F238E27FC236}">
                <a16:creationId xmlns:a16="http://schemas.microsoft.com/office/drawing/2014/main" id="{7A5620E1-1E09-490D-AC24-10F1DB6C0D98}"/>
              </a:ext>
            </a:extLst>
          </p:cNvPr>
          <p:cNvSpPr txBox="1"/>
          <p:nvPr/>
        </p:nvSpPr>
        <p:spPr>
          <a:xfrm>
            <a:off x="2957935" y="5216842"/>
            <a:ext cx="7857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050" dirty="0"/>
              <a:t>súčinnosť</a:t>
            </a:r>
          </a:p>
        </p:txBody>
      </p:sp>
      <p:sp>
        <p:nvSpPr>
          <p:cNvPr id="37" name="Obdĺžnik: zaoblené rohy 36">
            <a:extLst>
              <a:ext uri="{FF2B5EF4-FFF2-40B4-BE49-F238E27FC236}">
                <a16:creationId xmlns:a16="http://schemas.microsoft.com/office/drawing/2014/main" id="{D4843190-0470-46A1-87BE-DD8EEF6AC659}"/>
              </a:ext>
            </a:extLst>
          </p:cNvPr>
          <p:cNvSpPr/>
          <p:nvPr/>
        </p:nvSpPr>
        <p:spPr>
          <a:xfrm>
            <a:off x="4355976" y="4256154"/>
            <a:ext cx="1050231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altLang="sk-SK" sz="1400" b="1" dirty="0">
                <a:solidFill>
                  <a:schemeClr val="bg1">
                    <a:lumMod val="75000"/>
                  </a:schemeClr>
                </a:solidFill>
                <a:cs typeface="Arial" charset="0"/>
              </a:rPr>
              <a:t>projekt MUSP</a:t>
            </a:r>
          </a:p>
          <a:p>
            <a:pPr algn="ctr"/>
            <a:endParaRPr lang="sk-SK" sz="1050" dirty="0">
              <a:solidFill>
                <a:schemeClr val="tx1"/>
              </a:solidFill>
            </a:endParaRPr>
          </a:p>
        </p:txBody>
      </p:sp>
      <p:cxnSp>
        <p:nvCxnSpPr>
          <p:cNvPr id="19462" name="Rovná spojovacia šípka 19461">
            <a:extLst>
              <a:ext uri="{FF2B5EF4-FFF2-40B4-BE49-F238E27FC236}">
                <a16:creationId xmlns:a16="http://schemas.microsoft.com/office/drawing/2014/main" id="{8CFFDEA6-69A0-42FC-967A-4642E1471847}"/>
              </a:ext>
            </a:extLst>
          </p:cNvPr>
          <p:cNvCxnSpPr>
            <a:cxnSpLocks/>
            <a:stCxn id="22" idx="3"/>
            <a:endCxn id="37" idx="1"/>
          </p:cNvCxnSpPr>
          <p:nvPr/>
        </p:nvCxnSpPr>
        <p:spPr>
          <a:xfrm>
            <a:off x="3894039" y="4652198"/>
            <a:ext cx="461937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ovná spojovacia šípka 39">
            <a:extLst>
              <a:ext uri="{FF2B5EF4-FFF2-40B4-BE49-F238E27FC236}">
                <a16:creationId xmlns:a16="http://schemas.microsoft.com/office/drawing/2014/main" id="{AF4BDF25-1304-468E-9A6A-C54B6F360A71}"/>
              </a:ext>
            </a:extLst>
          </p:cNvPr>
          <p:cNvCxnSpPr>
            <a:cxnSpLocks/>
            <a:stCxn id="17" idx="3"/>
            <a:endCxn id="37" idx="2"/>
          </p:cNvCxnSpPr>
          <p:nvPr/>
        </p:nvCxnSpPr>
        <p:spPr>
          <a:xfrm flipV="1">
            <a:off x="3894039" y="5048242"/>
            <a:ext cx="987053" cy="1005757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dĺžnik: zaoblené rohy 54">
            <a:extLst>
              <a:ext uri="{FF2B5EF4-FFF2-40B4-BE49-F238E27FC236}">
                <a16:creationId xmlns:a16="http://schemas.microsoft.com/office/drawing/2014/main" id="{1E81417B-4FB5-4F6F-B237-6F73EEAC31E5}"/>
              </a:ext>
            </a:extLst>
          </p:cNvPr>
          <p:cNvSpPr/>
          <p:nvPr/>
        </p:nvSpPr>
        <p:spPr>
          <a:xfrm>
            <a:off x="5694240" y="4256154"/>
            <a:ext cx="1182016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100" b="1" dirty="0">
                <a:solidFill>
                  <a:schemeClr val="bg1">
                    <a:lumMod val="65000"/>
                  </a:schemeClr>
                </a:solidFill>
              </a:rPr>
              <a:t>MDA SP </a:t>
            </a:r>
          </a:p>
          <a:p>
            <a:pPr algn="ctr"/>
            <a:r>
              <a:rPr lang="sk-SK" sz="1100" b="1" dirty="0">
                <a:solidFill>
                  <a:schemeClr val="bg1">
                    <a:lumMod val="65000"/>
                  </a:schemeClr>
                </a:solidFill>
              </a:rPr>
              <a:t>Štúdia + projekt</a:t>
            </a:r>
          </a:p>
        </p:txBody>
      </p:sp>
      <p:cxnSp>
        <p:nvCxnSpPr>
          <p:cNvPr id="56" name="Rovná spojovacia šípka 55">
            <a:extLst>
              <a:ext uri="{FF2B5EF4-FFF2-40B4-BE49-F238E27FC236}">
                <a16:creationId xmlns:a16="http://schemas.microsoft.com/office/drawing/2014/main" id="{93E1EF51-5927-4F44-B6A2-B883A92CE509}"/>
              </a:ext>
            </a:extLst>
          </p:cNvPr>
          <p:cNvCxnSpPr>
            <a:cxnSpLocks/>
            <a:stCxn id="37" idx="3"/>
            <a:endCxn id="55" idx="1"/>
          </p:cNvCxnSpPr>
          <p:nvPr/>
        </p:nvCxnSpPr>
        <p:spPr>
          <a:xfrm>
            <a:off x="5406207" y="4652198"/>
            <a:ext cx="288033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ovná spojovacia šípka 58">
            <a:extLst>
              <a:ext uri="{FF2B5EF4-FFF2-40B4-BE49-F238E27FC236}">
                <a16:creationId xmlns:a16="http://schemas.microsoft.com/office/drawing/2014/main" id="{9FE4FD42-1B4E-4862-B67B-24811E932E94}"/>
              </a:ext>
            </a:extLst>
          </p:cNvPr>
          <p:cNvCxnSpPr>
            <a:cxnSpLocks/>
            <a:stCxn id="17" idx="3"/>
            <a:endCxn id="55" idx="2"/>
          </p:cNvCxnSpPr>
          <p:nvPr/>
        </p:nvCxnSpPr>
        <p:spPr>
          <a:xfrm flipV="1">
            <a:off x="3894039" y="5048242"/>
            <a:ext cx="2391209" cy="1005757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ovná spojovacia šípka 61">
            <a:extLst>
              <a:ext uri="{FF2B5EF4-FFF2-40B4-BE49-F238E27FC236}">
                <a16:creationId xmlns:a16="http://schemas.microsoft.com/office/drawing/2014/main" id="{3CF56B73-B812-4B8D-B4AF-DD39EB28A3B2}"/>
              </a:ext>
            </a:extLst>
          </p:cNvPr>
          <p:cNvCxnSpPr>
            <a:cxnSpLocks/>
            <a:stCxn id="55" idx="3"/>
          </p:cNvCxnSpPr>
          <p:nvPr/>
        </p:nvCxnSpPr>
        <p:spPr>
          <a:xfrm>
            <a:off x="6876256" y="4652198"/>
            <a:ext cx="720080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ovná spojovacia šípka 69">
            <a:extLst>
              <a:ext uri="{FF2B5EF4-FFF2-40B4-BE49-F238E27FC236}">
                <a16:creationId xmlns:a16="http://schemas.microsoft.com/office/drawing/2014/main" id="{0F1EC1D0-4184-4895-A806-E5843D6D7907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3894039" y="6053999"/>
            <a:ext cx="3774305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01863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sz="2000" b="1" dirty="0">
                <a:solidFill>
                  <a:srgbClr val="0000FF"/>
                </a:solidFill>
                <a:latin typeface="+mj-lt"/>
                <a:cs typeface="Arial" charset="0"/>
              </a:rPr>
              <a:t>Štúdia uskutočniteľnosti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00069" y="548680"/>
            <a:ext cx="8605044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Manažment údajov Sociálnej poisťovne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EEAABD6-AA62-4510-9D20-6F3735C94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603012"/>
            <a:ext cx="8460680" cy="4102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defRPr/>
            </a:pPr>
            <a:r>
              <a:rPr lang="sk-SK" sz="2400" b="1" dirty="0">
                <a:latin typeface="+mn-lt"/>
              </a:rPr>
              <a:t>Východiská: </a:t>
            </a:r>
          </a:p>
          <a:p>
            <a:pPr marL="800100" lvl="2" indent="-342900" algn="just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400" dirty="0">
                <a:latin typeface="Arial Narrow" panose="020B0606020202030204" pitchFamily="34" charset="0"/>
              </a:rPr>
              <a:t>strategická priorita NKIVS „Manažment údajov“</a:t>
            </a:r>
          </a:p>
          <a:p>
            <a:pPr marL="800100" lvl="2" indent="-342900" algn="just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400" dirty="0">
                <a:latin typeface="Arial Narrow" panose="020B0606020202030204" pitchFamily="34" charset="0"/>
              </a:rPr>
              <a:t>nevyhovujúci aktuálny stav pri správe údajov v SP</a:t>
            </a:r>
          </a:p>
          <a:p>
            <a:pPr marL="800100" lvl="2" indent="-342900" algn="just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400" dirty="0">
                <a:latin typeface="Arial Narrow" panose="020B0606020202030204" pitchFamily="34" charset="0"/>
              </a:rPr>
              <a:t>požiadavky na dáta a dátové služby pre plánovanú modernizáciu dávkových agend a optimalizáciu procesov SP</a:t>
            </a:r>
          </a:p>
          <a:p>
            <a:pPr marL="800100" lvl="2" indent="-342900" algn="just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400" dirty="0">
                <a:latin typeface="Arial Narrow" panose="020B0606020202030204" pitchFamily="34" charset="0"/>
              </a:rPr>
              <a:t>požiadavky na zavedenie „1x a dosť“, </a:t>
            </a:r>
            <a:r>
              <a:rPr lang="sk-SK" sz="2400" dirty="0" err="1">
                <a:latin typeface="Arial Narrow" panose="020B0606020202030204" pitchFamily="34" charset="0"/>
              </a:rPr>
              <a:t>open</a:t>
            </a:r>
            <a:r>
              <a:rPr lang="sk-SK" sz="2400" dirty="0">
                <a:latin typeface="Arial Narrow" panose="020B0606020202030204" pitchFamily="34" charset="0"/>
              </a:rPr>
              <a:t> </a:t>
            </a:r>
            <a:r>
              <a:rPr lang="sk-SK" sz="2400" dirty="0" err="1">
                <a:latin typeface="Arial Narrow" panose="020B0606020202030204" pitchFamily="34" charset="0"/>
              </a:rPr>
              <a:t>data</a:t>
            </a:r>
            <a:r>
              <a:rPr lang="sk-SK" sz="2400" dirty="0">
                <a:latin typeface="Arial Narrow" panose="020B0606020202030204" pitchFamily="34" charset="0"/>
              </a:rPr>
              <a:t> a moje </a:t>
            </a:r>
            <a:r>
              <a:rPr lang="sk-SK" sz="2400" dirty="0" err="1">
                <a:latin typeface="Arial Narrow" panose="020B0606020202030204" pitchFamily="34" charset="0"/>
              </a:rPr>
              <a:t>data</a:t>
            </a:r>
            <a:r>
              <a:rPr lang="sk-SK" sz="2400" dirty="0">
                <a:latin typeface="Arial Narrow" panose="020B0606020202030204" pitchFamily="34" charset="0"/>
              </a:rPr>
              <a:t>.</a:t>
            </a:r>
          </a:p>
          <a:p>
            <a:pPr marL="800100" lvl="2" indent="-342900" algn="just">
              <a:spcBef>
                <a:spcPts val="1200"/>
              </a:spcBef>
              <a:spcAft>
                <a:spcPts val="12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400" dirty="0">
                <a:latin typeface="Arial Narrow" panose="020B0606020202030204" pitchFamily="34" charset="0"/>
              </a:rPr>
              <a:t>požiadavky na dátovú podporu analytických jednotiek vo VS</a:t>
            </a:r>
          </a:p>
        </p:txBody>
      </p:sp>
    </p:spTree>
    <p:extLst>
      <p:ext uri="{BB962C8B-B14F-4D97-AF65-F5344CB8AC3E}">
        <p14:creationId xmlns:p14="http://schemas.microsoft.com/office/powerpoint/2010/main" val="22381819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sz="2000" b="1" dirty="0">
                <a:solidFill>
                  <a:srgbClr val="0000FF"/>
                </a:solidFill>
                <a:latin typeface="+mj-lt"/>
                <a:cs typeface="Arial" charset="0"/>
              </a:rPr>
              <a:t>Štúdia uskutočniteľnosti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00069" y="548680"/>
            <a:ext cx="8048395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Manažment údajov Sociálnej poisťovne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EEAABD6-AA62-4510-9D20-6F3735C94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052736"/>
            <a:ext cx="8460680" cy="52876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5000"/>
              <a:defRPr/>
            </a:pPr>
            <a:r>
              <a:rPr lang="sk-SK" sz="2400" b="1" dirty="0">
                <a:latin typeface="+mn-lt"/>
              </a:rPr>
              <a:t>Ciele: 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Zavedenie „Data governance“, čo je celkové riadenie podmienok, obsahu, dostupnosti a kvality dát v organizácii tak, aby všetko bolo v súlade s potrebami procesov a s účelom organizácie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Zabezpečenie konzistencie a kvality údajov v IS SP.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Rozšírenie zoznamu referenčných údajov.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Zabezpečenie princípu "jedenkrát a dosť".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Zabezpečenie využívania referenčných údajov v praxi.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Sprístupnenie údajov klientom, ktoré sa vo verejnej správe o nich evidujú.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Zlepšenie rozhodovania vo verejnej správe na základe údajov.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Zvýšenie dostupnosti dát pre analytické spracovanie.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Zlepšenie interoperability údajov zavedením sémantických dátových štandardov.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Zvýšenie dostupnosti údajov vo forme otvorených a prepojených dát.</a:t>
            </a:r>
          </a:p>
        </p:txBody>
      </p:sp>
    </p:spTree>
    <p:extLst>
      <p:ext uri="{BB962C8B-B14F-4D97-AF65-F5344CB8AC3E}">
        <p14:creationId xmlns:p14="http://schemas.microsoft.com/office/powerpoint/2010/main" val="74196618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sz="2000" b="1" dirty="0">
                <a:solidFill>
                  <a:srgbClr val="0000FF"/>
                </a:solidFill>
                <a:latin typeface="+mj-lt"/>
                <a:cs typeface="Arial" charset="0"/>
              </a:rPr>
              <a:t>Štúdia uskutočniteľnosti MÚSP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00069" y="548680"/>
            <a:ext cx="8192411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Prínosy zavedenia MÚSP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EEAABD6-AA62-4510-9D20-6F3735C94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158" y="1124744"/>
            <a:ext cx="7829944" cy="55399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defRPr/>
            </a:pPr>
            <a:r>
              <a:rPr lang="sk-SK" sz="2000" b="1" dirty="0">
                <a:latin typeface="+mn-lt"/>
              </a:rPr>
              <a:t>SP: </a:t>
            </a:r>
          </a:p>
          <a:p>
            <a:pPr marL="342900" lvl="1" indent="-3429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dirty="0">
                <a:latin typeface="+mn-lt"/>
              </a:rPr>
              <a:t>zvýšenie kvality a konzistencie údajov</a:t>
            </a:r>
          </a:p>
          <a:p>
            <a:pPr marL="342900" lvl="1" indent="-3429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dirty="0">
                <a:latin typeface="+mn-lt"/>
              </a:rPr>
              <a:t>online dostupnosť kmeňových údajov pre IS SP</a:t>
            </a:r>
          </a:p>
          <a:p>
            <a:pPr marL="342900" lvl="1" indent="-3429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dirty="0">
                <a:latin typeface="+mn-lt"/>
              </a:rPr>
              <a:t>podpora optimalizácie procesov</a:t>
            </a:r>
          </a:p>
          <a:p>
            <a:pPr marL="342900" lvl="1" indent="-3429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dirty="0">
                <a:latin typeface="+mn-lt"/>
              </a:rPr>
              <a:t>eliminácia nesprávne vydaných rozhodnutí v rámci  konaní</a:t>
            </a:r>
          </a:p>
          <a:p>
            <a:pPr marL="342900" lvl="1" indent="-3429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dirty="0">
                <a:latin typeface="+mn-lt"/>
              </a:rPr>
              <a:t>minimalizácia vydávaných potvrdení a výpisov</a:t>
            </a:r>
          </a:p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defRPr/>
            </a:pPr>
            <a:r>
              <a:rPr lang="sk-SK" sz="2000" b="1" dirty="0">
                <a:latin typeface="+mn-lt"/>
              </a:rPr>
              <a:t>Fyzické a právnické osoby:</a:t>
            </a:r>
          </a:p>
          <a:p>
            <a:pPr marL="342900" lvl="1" indent="-3429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pl-PL" b="1" u="sng" dirty="0">
                <a:latin typeface="+mn-lt"/>
              </a:rPr>
              <a:t>proaktívne konania</a:t>
            </a:r>
            <a:r>
              <a:rPr lang="pl-PL" dirty="0">
                <a:latin typeface="+mn-lt"/>
              </a:rPr>
              <a:t> bez nutnosti žiadosti</a:t>
            </a:r>
            <a:r>
              <a:rPr lang="sk-SK" dirty="0">
                <a:latin typeface="+mn-lt"/>
              </a:rPr>
              <a:t>: registrácia podnikateľského subjektu, dávka v nezamestnanosti, materská dávka, rodičovský príspevok, registrácia matky ako poistenca štátu</a:t>
            </a:r>
          </a:p>
          <a:p>
            <a:pPr marL="342900" lvl="1" indent="-3429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b="1" u="sng" dirty="0">
                <a:latin typeface="+mn-lt"/>
              </a:rPr>
              <a:t>zrušenie povinností</a:t>
            </a:r>
            <a:r>
              <a:rPr lang="sk-SK" dirty="0">
                <a:latin typeface="+mn-lt"/>
              </a:rPr>
              <a:t>: oznámenie o úmrtí, oznámenie o narodení dieťaťa, doručenie PN-</a:t>
            </a:r>
            <a:r>
              <a:rPr lang="sk-SK" dirty="0" err="1">
                <a:latin typeface="+mn-lt"/>
              </a:rPr>
              <a:t>ky</a:t>
            </a:r>
            <a:r>
              <a:rPr lang="sk-SK" dirty="0">
                <a:latin typeface="+mn-lt"/>
              </a:rPr>
              <a:t>, požiadavky na úhradu zdravotných výkonov LPČ, </a:t>
            </a:r>
          </a:p>
          <a:p>
            <a:pPr marL="342900" lvl="1" indent="-34290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dirty="0">
                <a:latin typeface="+mn-lt"/>
              </a:rPr>
              <a:t>poskytovanie údajov </a:t>
            </a:r>
            <a:r>
              <a:rPr lang="sk-SK" b="1" u="sng" dirty="0">
                <a:latin typeface="+mn-lt"/>
              </a:rPr>
              <a:t>Open Data</a:t>
            </a:r>
          </a:p>
          <a:p>
            <a:pPr marL="342900" lvl="1" indent="-34290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dirty="0">
                <a:latin typeface="+mn-lt"/>
              </a:rPr>
              <a:t>poskytovanie údajov </a:t>
            </a:r>
            <a:r>
              <a:rPr lang="sk-SK" b="1" u="sng" dirty="0">
                <a:latin typeface="+mn-lt"/>
              </a:rPr>
              <a:t>Moje </a:t>
            </a:r>
            <a:r>
              <a:rPr lang="sk-SK" b="1" u="sng" dirty="0" err="1">
                <a:latin typeface="+mn-lt"/>
              </a:rPr>
              <a:t>data</a:t>
            </a:r>
            <a:endParaRPr lang="sk-SK" b="1" u="sng" dirty="0">
              <a:latin typeface="+mn-lt"/>
            </a:endParaRPr>
          </a:p>
          <a:p>
            <a:pPr marL="342900" lvl="1" indent="-34290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sk-SK" dirty="0">
                <a:latin typeface="+mn-lt"/>
              </a:rPr>
              <a:t>na základe referencovania </a:t>
            </a:r>
            <a:r>
              <a:rPr lang="sk-SK" b="1" u="sng" dirty="0">
                <a:latin typeface="+mn-lt"/>
              </a:rPr>
              <a:t>zrušenie dokladovania skutočností</a:t>
            </a:r>
            <a:r>
              <a:rPr lang="sk-SK" dirty="0">
                <a:latin typeface="+mn-lt"/>
              </a:rPr>
              <a:t> pre SP aj iné OVM: výpis z registra trestov, potvrdenie o nedoplatkoch, doklad o vyplatených dávkach</a:t>
            </a:r>
          </a:p>
        </p:txBody>
      </p:sp>
    </p:spTree>
    <p:extLst>
      <p:ext uri="{BB962C8B-B14F-4D97-AF65-F5344CB8AC3E}">
        <p14:creationId xmlns:p14="http://schemas.microsoft.com/office/powerpoint/2010/main" val="182385030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sz="2000" b="1" dirty="0">
                <a:solidFill>
                  <a:srgbClr val="0000FF"/>
                </a:solidFill>
                <a:latin typeface="+mj-lt"/>
                <a:cs typeface="Arial" charset="0"/>
              </a:rPr>
              <a:t>Štúdia uskutočniteľnosti MÚSP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00069" y="548680"/>
            <a:ext cx="8605044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Harmonogram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238953"/>
              </p:ext>
            </p:extLst>
          </p:nvPr>
        </p:nvGraphicFramePr>
        <p:xfrm>
          <a:off x="628651" y="1340769"/>
          <a:ext cx="7886697" cy="2664295"/>
        </p:xfrm>
        <a:graphic>
          <a:graphicData uri="http://schemas.openxmlformats.org/drawingml/2006/table">
            <a:tbl>
              <a:tblPr firstRow="1" firstCol="1" bandRow="1"/>
              <a:tblGrid>
                <a:gridCol w="649493">
                  <a:extLst>
                    <a:ext uri="{9D8B030D-6E8A-4147-A177-3AD203B41FA5}">
                      <a16:colId xmlns:a16="http://schemas.microsoft.com/office/drawing/2014/main" val="2303416344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3859453346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3773866870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2552315395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3386903209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2707894884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3731551692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2431803435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957558247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3647605114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1192650642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396360523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2951090966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4127159651"/>
                    </a:ext>
                  </a:extLst>
                </a:gridCol>
              </a:tblGrid>
              <a:tr h="445400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Dodávka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2017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2018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2019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sk-SK" sz="9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2020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350136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Štúdia MÚSP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7.12.2017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42394"/>
                  </a:ext>
                </a:extLst>
              </a:tr>
              <a:tr h="31582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NFP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809212"/>
                  </a:ext>
                </a:extLst>
              </a:tr>
              <a:tr h="31582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146152"/>
                  </a:ext>
                </a:extLst>
              </a:tr>
              <a:tr h="315828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129209"/>
                  </a:ext>
                </a:extLst>
              </a:tr>
              <a:tr h="364417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Implementácia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845670"/>
                  </a:ext>
                </a:extLst>
              </a:tr>
              <a:tr h="542577">
                <a:tc>
                  <a:txBody>
                    <a:bodyPr/>
                    <a:lstStyle/>
                    <a:p>
                      <a:pPr algn="l" rtl="0" fontAlgn="ctr"/>
                      <a:r>
                        <a:rPr lang="sk-SK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Migrácia do G-cloudu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1Q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k-SK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4Q</a:t>
                      </a:r>
                    </a:p>
                  </a:txBody>
                  <a:tcPr marL="6959" marR="6959" marT="6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264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91728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sz="2000" b="1" dirty="0">
                <a:solidFill>
                  <a:srgbClr val="0000FF"/>
                </a:solidFill>
                <a:latin typeface="+mj-lt"/>
                <a:cs typeface="Arial" charset="0"/>
              </a:rPr>
              <a:t>Štúdia uskutočniteľnosti  MÚSP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00069" y="548680"/>
            <a:ext cx="8048395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Pripomienky UPPVII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EEAABD6-AA62-4510-9D20-6F3735C94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052736"/>
            <a:ext cx="8460680" cy="42473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defRPr/>
            </a:pPr>
            <a:r>
              <a:rPr lang="sk-SK" b="1" dirty="0">
                <a:latin typeface="Arial Narrow" panose="020B0606020202030204" pitchFamily="34" charset="0"/>
              </a:rPr>
              <a:t>Zásadné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nejednoznačný výber variantu riešenia, vrátane následných rizík  na VO  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nesúlad harmonogramu a KPI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nesúlad KPI s NKIVS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endParaRPr lang="sk-SK" dirty="0">
              <a:latin typeface="Arial Narrow" panose="020B0606020202030204" pitchFamily="34" charset="0"/>
            </a:endParaRPr>
          </a:p>
          <a:p>
            <a:pPr marL="0" lvl="1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defRPr/>
            </a:pPr>
            <a:r>
              <a:rPr lang="sk-SK" b="1" dirty="0">
                <a:latin typeface="Arial Narrow" panose="020B0606020202030204" pitchFamily="34" charset="0"/>
              </a:rPr>
              <a:t>Ostatné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aktualizácia na novú platnú legislatívu od 1.11.2017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nejasnosti migrácie do G-</a:t>
            </a:r>
            <a:r>
              <a:rPr lang="sk-SK" dirty="0" err="1">
                <a:latin typeface="Arial Narrow" panose="020B0606020202030204" pitchFamily="34" charset="0"/>
              </a:rPr>
              <a:t>cloudu</a:t>
            </a:r>
            <a:endParaRPr lang="sk-SK" dirty="0">
              <a:latin typeface="Arial Narrow" panose="020B0606020202030204" pitchFamily="34" charset="0"/>
            </a:endParaRP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dirty="0">
                <a:latin typeface="Arial Narrow" panose="020B0606020202030204" pitchFamily="34" charset="0"/>
              </a:rPr>
              <a:t>nejasnosti v súvislostiach medzi MÚSP a EESSI.  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endParaRPr lang="sk-SK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63407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"/>
          <p:cNvSpPr txBox="1">
            <a:spLocks noChangeArrowheads="1"/>
          </p:cNvSpPr>
          <p:nvPr/>
        </p:nvSpPr>
        <p:spPr bwMode="auto">
          <a:xfrm>
            <a:off x="611188" y="6381750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k-SK" sz="1000" i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9481" y="0"/>
            <a:ext cx="7643813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sz="2000" b="1" dirty="0">
                <a:solidFill>
                  <a:srgbClr val="0000FF"/>
                </a:solidFill>
                <a:latin typeface="+mj-lt"/>
                <a:cs typeface="Arial" charset="0"/>
              </a:rPr>
              <a:t>Štúdia uskutočniteľnosti  MÚSP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00069" y="548680"/>
            <a:ext cx="8048395" cy="509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sk-SK" altLang="sk-SK" sz="2400" b="1" dirty="0">
                <a:solidFill>
                  <a:srgbClr val="0000FF"/>
                </a:solidFill>
                <a:latin typeface="+mj-lt"/>
                <a:cs typeface="Arial" charset="0"/>
              </a:rPr>
              <a:t>Pripomienky externé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EEAABD6-AA62-4510-9D20-6F3735C94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548075"/>
            <a:ext cx="8460680" cy="44012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000" dirty="0">
                <a:latin typeface="Arial Narrow" panose="020B0606020202030204" pitchFamily="34" charset="0"/>
              </a:rPr>
              <a:t>rozsah pripojovaných IS SP: existujúce </a:t>
            </a:r>
            <a:r>
              <a:rPr lang="sk-SK" sz="2000" dirty="0" err="1">
                <a:latin typeface="Arial Narrow" panose="020B0606020202030204" pitchFamily="34" charset="0"/>
              </a:rPr>
              <a:t>vs</a:t>
            </a:r>
            <a:r>
              <a:rPr lang="sk-SK" sz="2000" dirty="0">
                <a:latin typeface="Arial Narrow" panose="020B0606020202030204" pitchFamily="34" charset="0"/>
              </a:rPr>
              <a:t> nové,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000" dirty="0">
                <a:latin typeface="Arial Narrow" panose="020B0606020202030204" pitchFamily="34" charset="0"/>
              </a:rPr>
              <a:t> využitie služieb CSRÚ resp. platformy vo vládnom </a:t>
            </a:r>
            <a:r>
              <a:rPr lang="sk-SK" sz="2000" dirty="0" err="1">
                <a:latin typeface="Arial Narrow" panose="020B0606020202030204" pitchFamily="34" charset="0"/>
              </a:rPr>
              <a:t>cloude</a:t>
            </a:r>
            <a:r>
              <a:rPr lang="sk-SK" sz="2000" dirty="0">
                <a:latin typeface="Arial Narrow" panose="020B0606020202030204" pitchFamily="34" charset="0"/>
              </a:rPr>
              <a:t>, 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000" dirty="0">
                <a:latin typeface="Arial Narrow" panose="020B0606020202030204" pitchFamily="34" charset="0"/>
              </a:rPr>
              <a:t>riziká „</a:t>
            </a:r>
            <a:r>
              <a:rPr lang="sk-SK" sz="2000" dirty="0" err="1">
                <a:latin typeface="Arial Narrow" panose="020B0606020202030204" pitchFamily="34" charset="0"/>
              </a:rPr>
              <a:t>vendor</a:t>
            </a:r>
            <a:r>
              <a:rPr lang="sk-SK" sz="2000" dirty="0">
                <a:latin typeface="Arial Narrow" panose="020B0606020202030204" pitchFamily="34" charset="0"/>
              </a:rPr>
              <a:t> </a:t>
            </a:r>
            <a:r>
              <a:rPr lang="sk-SK" sz="2000" dirty="0" err="1">
                <a:latin typeface="Arial Narrow" panose="020B0606020202030204" pitchFamily="34" charset="0"/>
              </a:rPr>
              <a:t>locku</a:t>
            </a:r>
            <a:r>
              <a:rPr lang="sk-SK" sz="2000" dirty="0">
                <a:latin typeface="Arial Narrow" panose="020B0606020202030204" pitchFamily="34" charset="0"/>
              </a:rPr>
              <a:t>“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000" dirty="0">
                <a:latin typeface="Arial Narrow" panose="020B0606020202030204" pitchFamily="34" charset="0"/>
              </a:rPr>
              <a:t>kedy bude nasadené vo vládnom </a:t>
            </a:r>
            <a:r>
              <a:rPr lang="sk-SK" sz="2000" dirty="0" err="1">
                <a:latin typeface="Arial Narrow" panose="020B0606020202030204" pitchFamily="34" charset="0"/>
              </a:rPr>
              <a:t>cloude</a:t>
            </a:r>
            <a:r>
              <a:rPr lang="sk-SK" sz="2000" dirty="0">
                <a:latin typeface="Arial Narrow" panose="020B0606020202030204" pitchFamily="34" charset="0"/>
              </a:rPr>
              <a:t> a či vôbec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000" dirty="0">
                <a:latin typeface="Arial Narrow" panose="020B0606020202030204" pitchFamily="34" charset="0"/>
              </a:rPr>
              <a:t>nie je možné uvedený projekt realizovať samostatne, bez súčasnej realizácie zvyšných projektov Reformného zámeru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000" dirty="0">
                <a:latin typeface="Arial Narrow" panose="020B0606020202030204" pitchFamily="34" charset="0"/>
              </a:rPr>
              <a:t>súlad z NKVIS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sk-SK" sz="2000" dirty="0">
                <a:latin typeface="Arial Narrow" panose="020B0606020202030204" pitchFamily="34" charset="0"/>
              </a:rPr>
              <a:t>formálne chyby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endParaRPr lang="sk-SK" sz="2000" dirty="0">
              <a:latin typeface="Arial Narrow" panose="020B0606020202030204" pitchFamily="34" charset="0"/>
            </a:endParaRP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endParaRPr lang="sk-SK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5100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flags">
  <a:themeElements>
    <a:clrScheme name="">
      <a:dk1>
        <a:srgbClr val="000000"/>
      </a:dk1>
      <a:lt1>
        <a:srgbClr val="CECECE"/>
      </a:lt1>
      <a:dk2>
        <a:srgbClr val="000080"/>
      </a:dk2>
      <a:lt2>
        <a:srgbClr val="949494"/>
      </a:lt2>
      <a:accent1>
        <a:srgbClr val="00B7A5"/>
      </a:accent1>
      <a:accent2>
        <a:srgbClr val="0000FF"/>
      </a:accent2>
      <a:accent3>
        <a:srgbClr val="E3E3E3"/>
      </a:accent3>
      <a:accent4>
        <a:srgbClr val="000000"/>
      </a:accent4>
      <a:accent5>
        <a:srgbClr val="AAD8CF"/>
      </a:accent5>
      <a:accent6>
        <a:srgbClr val="0000E7"/>
      </a:accent6>
      <a:hlink>
        <a:srgbClr val="FF0000"/>
      </a:hlink>
      <a:folHlink>
        <a:srgbClr val="E0E0E0"/>
      </a:folHlink>
    </a:clrScheme>
    <a:fontScheme name="flag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>
          <a:outerShdw blurRad="50800" dist="50800" dir="5400000" algn="ctr" rotWithShape="0">
            <a:schemeClr val="tx2">
              <a:lumMod val="75000"/>
            </a:schemeClr>
          </a:outerShdw>
        </a:effectLst>
      </a:spPr>
      <a:bodyPr/>
      <a:lstStyle/>
    </a:lnDef>
  </a:objectDefaults>
  <a:extraClrSchemeLst>
    <a:extraClrScheme>
      <a:clrScheme name="flag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g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ag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g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g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g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g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20257</TotalTime>
  <Pages>12</Pages>
  <Words>672</Words>
  <Application>Microsoft Office PowerPoint</Application>
  <PresentationFormat>Prezentácia na obrazovke (4:3)</PresentationFormat>
  <Paragraphs>180</Paragraphs>
  <Slides>10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Arial Narrow</vt:lpstr>
      <vt:lpstr>Calibri</vt:lpstr>
      <vt:lpstr>Monotype Sorts</vt:lpstr>
      <vt:lpstr>Tahoma</vt:lpstr>
      <vt:lpstr>Times New Roman</vt:lpstr>
      <vt:lpstr>Wingdings</vt:lpstr>
      <vt:lpstr>flags</vt:lpstr>
      <vt:lpstr>Vlastný návrh</vt:lpstr>
      <vt:lpstr> Manažment údajov Sociálnej poisťovne Štúdia uskutočniteľnosti   Verejné pripomienkovanie   23. november 2017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Koncepcia rozvoja informačného systému Sociálnej poisťovne na obdobie rokov 2011 – 2016  máj 2011</dc:title>
  <dc:creator>Mikulas.Kravarik@socpoist.sk</dc:creator>
  <cp:lastModifiedBy>Maco Dalibor</cp:lastModifiedBy>
  <cp:revision>686</cp:revision>
  <cp:lastPrinted>2000-06-19T13:29:55Z</cp:lastPrinted>
  <dcterms:created xsi:type="dcterms:W3CDTF">1998-03-05T07:08:04Z</dcterms:created>
  <dcterms:modified xsi:type="dcterms:W3CDTF">2017-11-23T10:50:47Z</dcterms:modified>
</cp:coreProperties>
</file>