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125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A002-8D15-49AA-882E-713F3119C5E7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C268D-D171-4915-8A99-8E3CB72391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427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755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74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157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91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Product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5620" y="3411088"/>
            <a:ext cx="3430392" cy="34630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567975" y="5249540"/>
            <a:ext cx="1487988" cy="16246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82768" y="4642169"/>
            <a:ext cx="1786477" cy="223198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063651" y="610343"/>
            <a:ext cx="3474300" cy="3299671"/>
          </a:xfrm>
          <a:custGeom>
            <a:avLst/>
            <a:gdLst>
              <a:gd name="connsiteX0" fmla="*/ 460749 w 3474300"/>
              <a:gd name="connsiteY0" fmla="*/ 0 h 3299670"/>
              <a:gd name="connsiteX1" fmla="*/ 3011220 w 3474300"/>
              <a:gd name="connsiteY1" fmla="*/ 0 h 3299670"/>
              <a:gd name="connsiteX2" fmla="*/ 3465502 w 3474300"/>
              <a:gd name="connsiteY2" fmla="*/ 370750 h 3299670"/>
              <a:gd name="connsiteX3" fmla="*/ 3474300 w 3474300"/>
              <a:gd name="connsiteY3" fmla="*/ 457809 h 3299670"/>
              <a:gd name="connsiteX4" fmla="*/ 3474300 w 3474300"/>
              <a:gd name="connsiteY4" fmla="*/ 2844868 h 3299670"/>
              <a:gd name="connsiteX5" fmla="*/ 3465502 w 3474300"/>
              <a:gd name="connsiteY5" fmla="*/ 2931808 h 3299670"/>
              <a:gd name="connsiteX6" fmla="*/ 3104542 w 3474300"/>
              <a:gd name="connsiteY6" fmla="*/ 3290389 h 3299670"/>
              <a:gd name="connsiteX7" fmla="*/ 3011620 w 3474300"/>
              <a:gd name="connsiteY7" fmla="*/ 3299670 h 3299670"/>
              <a:gd name="connsiteX8" fmla="*/ 460349 w 3474300"/>
              <a:gd name="connsiteY8" fmla="*/ 3299670 h 3299670"/>
              <a:gd name="connsiteX9" fmla="*/ 367554 w 3474300"/>
              <a:gd name="connsiteY9" fmla="*/ 3290389 h 3299670"/>
              <a:gd name="connsiteX10" fmla="*/ 9312 w 3474300"/>
              <a:gd name="connsiteY10" fmla="*/ 2931808 h 3299670"/>
              <a:gd name="connsiteX11" fmla="*/ 0 w 3474300"/>
              <a:gd name="connsiteY11" fmla="*/ 2838535 h 3299670"/>
              <a:gd name="connsiteX12" fmla="*/ 0 w 3474300"/>
              <a:gd name="connsiteY12" fmla="*/ 464151 h 3299670"/>
              <a:gd name="connsiteX13" fmla="*/ 9312 w 3474300"/>
              <a:gd name="connsiteY13" fmla="*/ 370750 h 3299670"/>
              <a:gd name="connsiteX14" fmla="*/ 460749 w 3474300"/>
              <a:gd name="connsiteY14" fmla="*/ 0 h 32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4300" h="3299670">
                <a:moveTo>
                  <a:pt x="460749" y="0"/>
                </a:moveTo>
                <a:cubicBezTo>
                  <a:pt x="460749" y="0"/>
                  <a:pt x="460749" y="0"/>
                  <a:pt x="3011220" y="0"/>
                </a:cubicBezTo>
                <a:cubicBezTo>
                  <a:pt x="3234906" y="0"/>
                  <a:pt x="3422179" y="159462"/>
                  <a:pt x="3465502" y="370750"/>
                </a:cubicBezTo>
                <a:lnTo>
                  <a:pt x="3474300" y="457809"/>
                </a:lnTo>
                <a:lnTo>
                  <a:pt x="3474300" y="2844868"/>
                </a:lnTo>
                <a:lnTo>
                  <a:pt x="3465502" y="2931808"/>
                </a:lnTo>
                <a:cubicBezTo>
                  <a:pt x="3428368" y="3112423"/>
                  <a:pt x="3285475" y="3253708"/>
                  <a:pt x="3104542" y="3290389"/>
                </a:cubicBezTo>
                <a:lnTo>
                  <a:pt x="3011620" y="3299670"/>
                </a:lnTo>
                <a:lnTo>
                  <a:pt x="460349" y="3299670"/>
                </a:lnTo>
                <a:lnTo>
                  <a:pt x="367554" y="3290389"/>
                </a:lnTo>
                <a:cubicBezTo>
                  <a:pt x="187109" y="3253708"/>
                  <a:pt x="45958" y="3112423"/>
                  <a:pt x="9312" y="2931808"/>
                </a:cubicBezTo>
                <a:lnTo>
                  <a:pt x="0" y="2838535"/>
                </a:lnTo>
                <a:lnTo>
                  <a:pt x="0" y="464151"/>
                </a:lnTo>
                <a:lnTo>
                  <a:pt x="9312" y="370750"/>
                </a:lnTo>
                <a:cubicBezTo>
                  <a:pt x="52066" y="159462"/>
                  <a:pt x="237063" y="0"/>
                  <a:pt x="460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4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1">
  <p:cSld name="Empty slid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637133" y="0"/>
            <a:ext cx="5526000" cy="35364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81367" y="211900"/>
            <a:ext cx="5080000" cy="1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881367" y="1520367"/>
            <a:ext cx="4890000" cy="1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52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 rot="20391856">
            <a:off x="2841047" y="4991252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 rot="20391856">
            <a:off x="-862896" y="732319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rot="20391856">
            <a:off x="7018706" y="461960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05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913393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5646899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380407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913393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646899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380407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7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632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15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93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95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14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71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34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9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A640-1266-49BC-BBCF-71A6F5A79A26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7A2E-7B16-457A-9D62-0AEAC39D74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05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p32">
            <a:extLst>
              <a:ext uri="{FF2B5EF4-FFF2-40B4-BE49-F238E27FC236}">
                <a16:creationId xmlns:a16="http://schemas.microsoft.com/office/drawing/2014/main" id="{88ED3783-6653-9467-3F73-4DFD19600DA4}"/>
              </a:ext>
            </a:extLst>
          </p:cNvPr>
          <p:cNvSpPr/>
          <p:nvPr/>
        </p:nvSpPr>
        <p:spPr>
          <a:xfrm>
            <a:off x="-1" y="3981801"/>
            <a:ext cx="10196440" cy="1761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0;p32">
            <a:extLst>
              <a:ext uri="{FF2B5EF4-FFF2-40B4-BE49-F238E27FC236}">
                <a16:creationId xmlns:a16="http://schemas.microsoft.com/office/drawing/2014/main" id="{357B7D5A-76EF-FF89-61BA-41732DAF491D}"/>
              </a:ext>
            </a:extLst>
          </p:cNvPr>
          <p:cNvSpPr txBox="1">
            <a:spLocks/>
          </p:cNvSpPr>
          <p:nvPr/>
        </p:nvSpPr>
        <p:spPr>
          <a:xfrm>
            <a:off x="635067" y="4271122"/>
            <a:ext cx="9006239" cy="91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>
              <a:buSzPts val="2600"/>
            </a:pPr>
            <a:r>
              <a:rPr lang="sk-SK" altLang="sk-SK" sz="3200" b="1" dirty="0">
                <a:solidFill>
                  <a:srgbClr val="014584"/>
                </a:solidFill>
              </a:rPr>
              <a:t>Návod pre lekárov na potvrdzovanie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tlačiva </a:t>
            </a:r>
            <a:r>
              <a:rPr lang="sk-SK" altLang="sk-SK" sz="3200" b="1" dirty="0">
                <a:solidFill>
                  <a:srgbClr val="014584"/>
                </a:solidFill>
              </a:rPr>
              <a:t>Žiadosť o ošetrovné</a:t>
            </a:r>
          </a:p>
        </p:txBody>
      </p:sp>
      <p:sp>
        <p:nvSpPr>
          <p:cNvPr id="8" name="Google Shape;162;p32">
            <a:extLst>
              <a:ext uri="{FF2B5EF4-FFF2-40B4-BE49-F238E27FC236}">
                <a16:creationId xmlns:a16="http://schemas.microsoft.com/office/drawing/2014/main" id="{A2DBEC01-5C65-942B-F052-8FEFCFCE6574}"/>
              </a:ext>
            </a:extLst>
          </p:cNvPr>
          <p:cNvSpPr txBox="1">
            <a:spLocks/>
          </p:cNvSpPr>
          <p:nvPr/>
        </p:nvSpPr>
        <p:spPr>
          <a:xfrm>
            <a:off x="673709" y="5061098"/>
            <a:ext cx="9991600" cy="8133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/>
            <a:r>
              <a:rPr lang="sk-SK" altLang="sk-SK" sz="1600" b="1" dirty="0"/>
              <a:t>Sociálna </a:t>
            </a:r>
            <a:r>
              <a:rPr lang="sk-SK" altLang="sk-SK" sz="1600" b="1" dirty="0" smtClean="0"/>
              <a:t>poisťovňa</a:t>
            </a:r>
            <a:endParaRPr lang="sk-SK" altLang="sk-SK" sz="1600" b="1" dirty="0"/>
          </a:p>
        </p:txBody>
      </p:sp>
      <p:sp>
        <p:nvSpPr>
          <p:cNvPr id="9" name="Pravouholník 8">
            <a:extLst>
              <a:ext uri="{FF2B5EF4-FFF2-40B4-BE49-F238E27FC236}">
                <a16:creationId xmlns:a16="http://schemas.microsoft.com/office/drawing/2014/main" id="{BB8CB45A-93AB-224D-86F3-E32CCB10C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5734981"/>
            <a:ext cx="3382684" cy="139515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BCCE9571-9336-2981-8B68-0D5C4D91B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2683" y="5734980"/>
            <a:ext cx="3382684" cy="139515"/>
          </a:xfrm>
          <a:prstGeom prst="rect">
            <a:avLst/>
          </a:prstGeom>
          <a:solidFill>
            <a:srgbClr val="014584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DDB6915-EA37-3D3F-9E09-E1A878514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5365" y="5734980"/>
            <a:ext cx="3431073" cy="139515"/>
          </a:xfrm>
          <a:prstGeom prst="rect">
            <a:avLst/>
          </a:prstGeom>
          <a:solidFill>
            <a:srgbClr val="EC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DA71239-2C8D-97D0-B50E-98A8966B9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61" y="441522"/>
            <a:ext cx="1159171" cy="1098505"/>
          </a:xfrm>
          <a:prstGeom prst="rect">
            <a:avLst/>
          </a:prstGeom>
          <a:effectLst>
            <a:outerShdw sx="102000" sy="102000" algn="r" rotWithShape="0">
              <a:prstClr val="black">
                <a:alpha val="1415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8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228599" y="94693"/>
            <a:ext cx="10933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Potvrdenie o skončení potreby osobného a celodenného ošetrovania/starostlivosti)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77298" y="1609117"/>
            <a:ext cx="54360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Ktorý lekár potvrdenie vystaví?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Lekár, ktorý vystavil a potvrdil I. diel Žiadosti o ošetrovné.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Kedy lekár potvrdenie vystaví?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Potvrdenie vystaví lekár, keď zistí, že potreba osobného a celodenného ošetrovania/starostlivosti zanikla.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Čo na ňom uvedie lekár?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vyplní iba časť A, B alebo C v závislosti od toho, ktorú časť potvrdil na I. diele Žiadosti o ošetrovné: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Meno a priezvisko ošetrovanej osoby, (údaje sa prepisujú z I. dielu Žiadosti o ošetrovné),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deň, do ktorého ošetrovaná osoba, resp. dieťa alebo aj osoba, ktorá sa inak o dieťa stará, vyžaduje osobné a celodenné ošetrovanie/starostlivosť,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vystavenia, pečiatku a podpis lekára, ktorý potvrdenie vystavil,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nevypĺňa: I. časť (vyplní poistenec) a III. časť (vyplní zamestnávateľ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).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63" y="1261884"/>
            <a:ext cx="5497497" cy="5442825"/>
          </a:xfrm>
          <a:prstGeom prst="rect">
            <a:avLst/>
          </a:prstGeom>
        </p:spPr>
      </p:pic>
      <p:cxnSp>
        <p:nvCxnSpPr>
          <p:cNvPr id="16" name="Rovná spojovacia šípka 15"/>
          <p:cNvCxnSpPr/>
          <p:nvPr/>
        </p:nvCxnSpPr>
        <p:spPr>
          <a:xfrm>
            <a:off x="5291136" y="3551762"/>
            <a:ext cx="1869253" cy="1811975"/>
          </a:xfrm>
          <a:prstGeom prst="straightConnector1">
            <a:avLst/>
          </a:prstGeom>
          <a:ln w="53975" cmpd="sng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280932" y="3515437"/>
            <a:ext cx="1788941" cy="117852"/>
          </a:xfrm>
          <a:prstGeom prst="straightConnector1">
            <a:avLst/>
          </a:prstGeom>
          <a:ln w="53975" cmpd="sng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5280932" y="3515437"/>
            <a:ext cx="1879457" cy="782700"/>
          </a:xfrm>
          <a:prstGeom prst="straightConnector1">
            <a:avLst/>
          </a:prstGeom>
          <a:ln w="53975" cmpd="sng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228599" y="128599"/>
            <a:ext cx="10933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Potvrdenie o skončení potreby osobného a celodenného ošetrovania/starostlivosti)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8199" y="2397948"/>
            <a:ext cx="54360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Aké ďalšie povinnosti má lekár?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 prípade, ak si poistenec chcel uplatniť nárok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na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ošetrovné z viacerých nemocenských poistení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z uvedeného dôvodu lekár vystavil a potvrdil I. diel tlačiva osobitne pre každé nemocenské poistenie, aj II. diel tlačiva je potrebné vystaviť samostatne pre každé nemocenské poistenie.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37" y="1304323"/>
            <a:ext cx="5497497" cy="54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6392" y="2875001"/>
            <a:ext cx="5399234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Ďakujeme </a:t>
            </a:r>
            <a:r>
              <a:rPr lang="en-GB" sz="3200" b="1" dirty="0" err="1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za</a:t>
            </a:r>
            <a:r>
              <a:rPr lang="en-GB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dodržiavanie </a:t>
            </a:r>
          </a:p>
          <a:p>
            <a:pPr algn="ctr"/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uvedených postupov</a:t>
            </a:r>
            <a:endParaRPr lang="en-GB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8D555000-6B7E-FDA7-0BE7-FEB32D40E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818C3241-3ADD-F3AF-898D-C2B815546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6A1E6CBF-B22A-E774-7545-ADC928C1E4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9FBE9BD-2735-03D1-B71E-7B77719A57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3334" y="2773793"/>
            <a:ext cx="5665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Arial" panose="020B0604020202020204" pitchFamily="34" charset="0"/>
              </a:rPr>
              <a:t>Contact Detail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092735" y="4346899"/>
            <a:ext cx="2651933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None/>
            </a:pPr>
            <a:endParaRPr lang="en-GB" sz="1333" spc="51" dirty="0">
              <a:solidFill>
                <a:srgbClr val="124784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13304" y="4337872"/>
            <a:ext cx="3021584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300" spc="51" dirty="0">
              <a:solidFill>
                <a:srgbClr val="124784"/>
              </a:solidFill>
              <a:latin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5119" y="5583380"/>
            <a:ext cx="918176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9EE5D99C-556D-C886-6149-6238B26B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48" y="534601"/>
            <a:ext cx="5790192" cy="2363344"/>
          </a:xfrm>
          <a:prstGeom prst="rect">
            <a:avLst/>
          </a:prstGeom>
        </p:spPr>
      </p:pic>
      <p:sp>
        <p:nvSpPr>
          <p:cNvPr id="45" name="Pravouholník 44">
            <a:extLst>
              <a:ext uri="{FF2B5EF4-FFF2-40B4-BE49-F238E27FC236}">
                <a16:creationId xmlns:a16="http://schemas.microsoft.com/office/drawing/2014/main" id="{EB60F519-A169-0FC8-9665-296E0702E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8" name="Pravouholník 47">
            <a:extLst>
              <a:ext uri="{FF2B5EF4-FFF2-40B4-BE49-F238E27FC236}">
                <a16:creationId xmlns:a16="http://schemas.microsoft.com/office/drawing/2014/main" id="{1071A6C0-D654-6390-23FE-463EB5C81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9" name="Pravouholník 48">
            <a:extLst>
              <a:ext uri="{FF2B5EF4-FFF2-40B4-BE49-F238E27FC236}">
                <a16:creationId xmlns:a16="http://schemas.microsoft.com/office/drawing/2014/main" id="{8A1FE9FC-FDD3-59AA-3014-950CC7714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23768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Ošetrovné je nemocenská dávka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, ktorú vypláca Sociálna poisťovňa poistencovi, ktorý osobne a celodenne ošetruje,  alebo ktorý sa osobne a celodenne stará o osobu taxatívne uvedenú v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zákone č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. 461/2003 Z. z. o sociálnom poistení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      v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znení neskorších predpisov. Ošetrovné sa poskytuje od prvého dňa potreby osobného a celodenného ošetrovania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 alebo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potreby osobnej a celodennej starostlivosti do skončenia takejto potreby, najdlhšie 14 dní. Ak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potreba ošetrovania/starostlivosti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trvá dlhšie, poistencovi sa od 15. dňa prerušuje povinné sociálne poistenie.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 </a:t>
            </a: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Lekár potvrdí nevyhnutnú potrebu osobného a celodenného ošetrovania/starostlivosti v prípadoch, ak nastane:</a:t>
            </a:r>
          </a:p>
          <a:p>
            <a:pPr lvl="1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medicínsky nevyhnutná potreba ošetrovania chorej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osoby – dieťaťa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bez obmedzenia veku,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dospelej osoby (potvrdzuje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ošetrujúci lekár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chorého)</a:t>
            </a: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pPr lvl="1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nevyhnutná starostlivosť o dieťa do dovŕšenia 11 rokov veku alebo 18 rokov veku, ak ide o dieťa s dlhodobo nepriaznivým zdravotným stavom, ak</a:t>
            </a:r>
          </a:p>
          <a:p>
            <a:pPr lvl="2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bolo dieťaťu nariadené karanténne opatrenie alebo izolácia (potvrdzuje pediater)</a:t>
            </a:r>
          </a:p>
          <a:p>
            <a:pPr lvl="2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osoba, ktorá sa inak o dieťa stará ochorela, bola hospitalizovaná alebo jej bolo nariadené karanténne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opatrenie/izolácia, 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preto sa nemôže o dieťa starať (potvrdzuje ošetrujúci lekár osoby, ktorá sa inak o dieťa stará)</a:t>
            </a:r>
          </a:p>
          <a:p>
            <a:pPr marL="57150" indent="0">
              <a:buNone/>
            </a:pP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Upozornenie: Potreba osobného a celodenného ošetrovania sa potvrdzuje na nevyhnutný </a:t>
            </a: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čas. Lekár 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nie je pri potvrdzovaní dĺžky jej trvania viazaný na maximálnu dobu poskytovania ošetrovného.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452687"/>
            <a:ext cx="2210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Ošetrovné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9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Tlačivo Sociálnej poisťovne k dávke ošetrovné, ktoré potvrdzuje lekár:</a:t>
            </a:r>
          </a:p>
          <a:p>
            <a:pPr marL="0" indent="0">
              <a:buNone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o ošetrovné</a:t>
            </a:r>
          </a:p>
          <a:p>
            <a:pPr lvl="1"/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I. časť – Žiadosť o ošetrovné   </a:t>
            </a:r>
          </a:p>
          <a:p>
            <a:pPr lvl="1"/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II. časť – Potvrdenie o skončení potreby osobného a celodenného ošetrovania/starostlivosti </a:t>
            </a:r>
          </a:p>
          <a:p>
            <a:pPr marL="0" indent="0">
              <a:buNone/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Ide o tlačivá Sociálnej poisťovne a </a:t>
            </a: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slúžia výhradne na účely výkonu sociálneho poistenia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, t. j. pre poistencov Sociálnej poisťovne. V súvislosti s ich distribúciou je potrebné sa obrátiť na posudkového lekára Sociálnej poisťovne príslušného podľa miesta výkonu práce lekára. Keďže právna úprava v oblasti ošetrovného sa dynamicky mení, neodporúčame vytvárať si veľké zásoby tlačív. </a:t>
            </a:r>
          </a:p>
          <a:p>
            <a:pPr marL="0" indent="0">
              <a:buNone/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Vystavenie a potvrdenie Žiadosti o ošetrovné je </a:t>
            </a: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zdravotným výkonom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, ktorý uhrádza Sociálna poisťovňa.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Upozorňujeme, že na rozdiel od elektronického potvrdenia o dočasnej pracovnej neschopnosti (</a:t>
            </a:r>
            <a:r>
              <a:rPr lang="sk-SK" sz="1600" dirty="0" err="1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ePN</a:t>
            </a: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), ktoré Sociálna poisťovňa uhrádza automaticky, je vystavenie a potvrdenie Žiadosti o ošetrovné potrebné vždy vykázať Sociálnej poisťovni prostredníctvom Základného zúčtovacieho dokladu, a to za príslušný kalendárny mesiac do 14. dňa nasledujúceho kalendárneho mesiaca. 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473270"/>
            <a:ext cx="2210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Ošetrovné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7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Ošetrujúci </a:t>
            </a: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</a:t>
            </a:r>
            <a:endParaRPr lang="sk-SK" sz="1600" b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600" b="1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posudzuje potrebu osobného a celodenného ošetrovania chorej osoby z medicínskeho hľadiska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, t. j. posudzuje, či zdravotný stav ošetrovanej osoby si nevyhnutne vyžaduje osobné a celodenné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ošetrovanie (ošetrujúci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neposudzuje, kto bude ošetrovanú osobu ošetrovať, za akých podmienok ju bude ošetrovať, či vznikne nárok na ošetrovné a pod.;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tieto skutočnosti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rieši Sociálna poisťovňa)</a:t>
            </a:r>
          </a:p>
          <a:p>
            <a:pPr marL="742950" lvl="1" indent="-285750">
              <a:buFontTx/>
              <a:buChar char="-"/>
            </a:pPr>
            <a:endParaRPr lang="sk-SK" sz="1600" b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potvrdí </a:t>
            </a: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trvanie potreby osobného a celodenného ošetrovania na čas, ktorý je nevyhnutný z medicínskeho hľadiska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bez ohľadu na to, či doba ošetrovania zasahuje do pracovnej zmeny ošetrovateľa; potreba ošetrovania môže trvať aj viac ako 14 dní, ak je to nevyhnutné; od 15. dňa však ošetrovateľ nemá nárok na ošetrovné, ale sa mu preruší povinné sociálne poistenie</a:t>
            </a:r>
          </a:p>
          <a:p>
            <a:pPr marL="742950" lvl="1" indent="-285750">
              <a:buFontTx/>
              <a:buChar char="-"/>
            </a:pPr>
            <a:endParaRPr lang="sk-SK" sz="1600" b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analogicky </a:t>
            </a: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postupuje aj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prípadoch potreby osobnej a celodennej starostlivosti o dieťa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200" y="473270"/>
            <a:ext cx="82981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Zásady </a:t>
            </a:r>
            <a:r>
              <a:rPr lang="sk-SK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 vystavení Žiadosti o ošetrovné</a:t>
            </a:r>
          </a:p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5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8401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 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 </a:t>
            </a:r>
            <a:r>
              <a:rPr lang="sk-SK" sz="20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prípade, ak je nevyhnutné ošetrovanie)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8199" y="1390483"/>
            <a:ext cx="5436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Ktorý lekár žiadosť vystaví?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vystaví ošetrujúci lekár ošetrovanej osoby.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 môže byť ošetrovanou osobou?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dieťa bez obmedzenia veku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dospelá osoba, </a:t>
            </a:r>
          </a:p>
          <a:p>
            <a:pPr algn="just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ktorých zdravotný stav nevyhnutne vyžaduje ošetrovanie inou fyzickou osobou. 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Kedy </a:t>
            </a: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lekár vystaví? </a:t>
            </a:r>
            <a:endParaRPr lang="sk-SK" sz="1600" b="1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vystaví lekár, keď zistí, že chorá osoba nevyhnutne vyžaduje ošetrovanie.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Potreba osobného a celodenného ošetrovania musí byť posudzovaná so zohľadnením: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ochorenia a jeho klinických príznakov,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spôsobu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liečby,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ďalších relevantných skutočností viažucich sa k ošetrovanej osobe (napr. potreba dohľadu vzhľadom na vek a duševný stav).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43" y="1267679"/>
            <a:ext cx="5231343" cy="54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95607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 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 </a:t>
            </a:r>
            <a:r>
              <a:rPr lang="sk-SK" sz="20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prípade, ak je nevyhnutné ošetrovanie)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8199" y="1390483"/>
            <a:ext cx="54360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Čo na nej uvedie lekár? </a:t>
            </a:r>
          </a:p>
          <a:p>
            <a:pPr lvl="0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potvrdzuje časť A, v ktorej vyplní:</a:t>
            </a:r>
          </a:p>
          <a:p>
            <a:pPr lvl="0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Meno a priezvisko ošetrovanej osoby,</a:t>
            </a:r>
          </a:p>
          <a:p>
            <a:pPr lvl="0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Deň, od ktorého stav ošetrovanej osoby nevyhnutne vyžaduje osobné a celodenné ošetrovanie (nemusí byť zhodný s dňom, v ktorom ošetrujúci lekár zistil chorobu ošetrovanej osoby),</a:t>
            </a:r>
          </a:p>
          <a:p>
            <a:pPr lvl="0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vystavenia, pečiatku a podpis lekára, ktorý potvrdenie vystavil,</a:t>
            </a:r>
          </a:p>
          <a:p>
            <a:pPr lvl="0"/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lvl="0"/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prípade potreby ošetrovania chorej osoby lekár nevypĺňa: bod B a C, I. časť (vyplní poistenec) a III. časť (vyplní zamestnávateľ).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Aké ďalšie povinnosti má lekár?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 prípade, ak si chce poistenec uplatniť nárok na ošetrovné z viacerých nemocenských poistení, lekár vystaví a potvrdí tlačivo osobitne pre každé nemocenské poistenie.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43" y="1267679"/>
            <a:ext cx="5231343" cy="5462138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>
            <a:off x="2598234" y="1851102"/>
            <a:ext cx="4572236" cy="1808149"/>
          </a:xfrm>
          <a:prstGeom prst="straightConnector1">
            <a:avLst/>
          </a:prstGeom>
          <a:ln w="53975" cmpd="sng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201227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 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 prípade, ak je nevyhnutná starostlivosť o dieťa 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8199" y="1390483"/>
            <a:ext cx="54360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Ktorý lekár žiadosť vystaví?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prípade, ak bolo dieťaťu nariadené karanténne opatrenie alebo izolácia, žiadosť vystaví ošetrujúci lekár dieťaťa na základe rozhodnutia regionálneho úradu verejného zdravotníctva,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prípade, ak osoba, ktorá sa inak o dieťa stará ochorela, bolo jej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nariadené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karanténne opatrenie/izolácia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alebo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bola prijatá do ústavnej starostlivosti zdravotníckeho zariadenia, a preto sa nemôže o dieťa starať, žiadosť vystaví ošetrujúci lekár osoby, ktorá sa inak o dieťa stará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Ktorému dieťaťu možno poskytovať starostlivosť na účely nároku na ošetrovné?? </a:t>
            </a:r>
          </a:p>
          <a:p>
            <a:pPr algn="just"/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Dieťaťu do dovŕšenia jedenásteho roku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veku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alebo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Do dovŕšenia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osemnásteho roku veku, ak ide o dieťa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s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dlhodobo nepriaznivým zdravotným stavom.  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Kedy žiadosť lekár vystaví?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vystaví lekár, keď zistí, že vznikla potreba starostlivosti o dieťa.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88" y="1267679"/>
            <a:ext cx="5327898" cy="5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201227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 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 prípade, ak je nevyhnutná starostlivosť o dieťa 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8199" y="1390483"/>
            <a:ext cx="5436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Čo na nej uvedie lekár v prípade karantény/izolácie dieťaťa?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potvrdzuje časť B, v ktorej vyplní: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Meno a priezvisko dieťaťa,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deň, od ktorého dieťa vyžaduje osobnú a celodennú starostlivosť (nemusí byť zhodný s dňom, v ktorom ošetrujúci lekár zistil potrebu starostlivosti o dieťa),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vystavenia, pečiatku a podpis lekára, ktorý potvrdenie vystavil,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prípade potreby starostlivosti z dôvodu karantény/izolácie dieťaťa lekár nevypĺňa: bod A </a:t>
            </a:r>
            <a:r>
              <a:rPr lang="sk-SK" sz="1600" dirty="0" err="1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C, I. časť (vyplní poistenec) a III. časť (vyplní zamestnávateľ).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88" y="1267679"/>
            <a:ext cx="5327898" cy="5441060"/>
          </a:xfrm>
          <a:prstGeom prst="rect">
            <a:avLst/>
          </a:prstGeom>
        </p:spPr>
      </p:pic>
      <p:cxnSp>
        <p:nvCxnSpPr>
          <p:cNvPr id="15" name="Rovná spojovacia šípka 14"/>
          <p:cNvCxnSpPr/>
          <p:nvPr/>
        </p:nvCxnSpPr>
        <p:spPr>
          <a:xfrm>
            <a:off x="2594957" y="2069760"/>
            <a:ext cx="4419160" cy="2312669"/>
          </a:xfrm>
          <a:prstGeom prst="straightConnector1">
            <a:avLst/>
          </a:prstGeom>
          <a:ln w="53975" cmpd="sng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201227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</a:t>
            </a:r>
          </a:p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Žiadosť o ošetrovné 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sk-SK" sz="2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 prípade, ak je nevyhnutná starostlivosť o dieťa )</a:t>
            </a:r>
            <a:endParaRPr lang="en-US" sz="2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8199" y="1390483"/>
            <a:ext cx="543607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Čo na nej uvedie lekár v prípade, ak osoba, ktorá sa inak o dieťa stará, ochorela?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potvrdzuje časť C, v ktorej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vyplní:</a:t>
            </a: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Meno a priezvisko osoby, ktorá sa inak o dieťa stará, 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meno a priezvisko dieťaťa,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deň, od ktorého dieťa vyžaduje osobnú a celodennú starostlivosť (nemusí byť zhodný s dňom, v ktorom ošetrujúci lekár zistil potrebu starostlivosti o dieťa),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vystavenia, pečiatku a podpis lekára, ktorý potvrdenie vystavil,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prípade potreby starostlivosti z dôvodu ochorenia osoby, ktorá sa inak o dieťa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stará,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nevypĺňa: bod A </a:t>
            </a:r>
            <a:r>
              <a:rPr lang="sk-SK" sz="1600" dirty="0" err="1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B, I. časť (vyplní poistenec) a III. časť (vyplní zamestnávateľ).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Aké ďalšie povinnosti má lekár?</a:t>
            </a:r>
          </a:p>
          <a:p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 prípade, ak si chce poistenec uplatniť nárok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na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ošetrovné z viacerých nemocenských poistení, 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lekár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vystaví a potvrdí tlačivo osobitne pre každé nemocenské poistenie. </a:t>
            </a: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88" y="1267679"/>
            <a:ext cx="5327898" cy="5441060"/>
          </a:xfrm>
          <a:prstGeom prst="rect">
            <a:avLst/>
          </a:prstGeom>
        </p:spPr>
      </p:pic>
      <p:cxnSp>
        <p:nvCxnSpPr>
          <p:cNvPr id="15" name="Rovná spojovacia šípka 14"/>
          <p:cNvCxnSpPr/>
          <p:nvPr/>
        </p:nvCxnSpPr>
        <p:spPr>
          <a:xfrm>
            <a:off x="2631688" y="2085278"/>
            <a:ext cx="4393580" cy="3334215"/>
          </a:xfrm>
          <a:prstGeom prst="straightConnector1">
            <a:avLst/>
          </a:prstGeom>
          <a:ln w="53975" cmpd="sng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1516</Words>
  <Application>Microsoft Office PowerPoint</Application>
  <PresentationFormat>Širokouhlá</PresentationFormat>
  <Paragraphs>140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Arial (Text)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Sociálna poisťovňa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Podstupka Marek</dc:creator>
  <cp:lastModifiedBy>Škotka Marian</cp:lastModifiedBy>
  <cp:revision>30</cp:revision>
  <dcterms:created xsi:type="dcterms:W3CDTF">2023-08-31T08:50:02Z</dcterms:created>
  <dcterms:modified xsi:type="dcterms:W3CDTF">2023-09-26T11:29:52Z</dcterms:modified>
</cp:coreProperties>
</file>