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67" r:id="rId4"/>
    <p:sldId id="262" r:id="rId5"/>
    <p:sldId id="263" r:id="rId6"/>
    <p:sldId id="264" r:id="rId7"/>
    <p:sldId id="265" r:id="rId8"/>
    <p:sldId id="270" r:id="rId9"/>
    <p:sldId id="271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>
        <p:scale>
          <a:sx n="100" d="100"/>
          <a:sy n="100" d="100"/>
        </p:scale>
        <p:origin x="29" y="-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AB8DE-47DF-49BC-8674-55A78DB86357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85FD2-A88C-47B6-A73A-406AC491A29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530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913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340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80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616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Product P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935620" y="3411088"/>
            <a:ext cx="3430392" cy="346306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567975" y="5249540"/>
            <a:ext cx="1487988" cy="162460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82768" y="4642169"/>
            <a:ext cx="1786477" cy="223198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063651" y="610343"/>
            <a:ext cx="3474300" cy="3299671"/>
          </a:xfrm>
          <a:custGeom>
            <a:avLst/>
            <a:gdLst>
              <a:gd name="connsiteX0" fmla="*/ 460749 w 3474300"/>
              <a:gd name="connsiteY0" fmla="*/ 0 h 3299670"/>
              <a:gd name="connsiteX1" fmla="*/ 3011220 w 3474300"/>
              <a:gd name="connsiteY1" fmla="*/ 0 h 3299670"/>
              <a:gd name="connsiteX2" fmla="*/ 3465502 w 3474300"/>
              <a:gd name="connsiteY2" fmla="*/ 370750 h 3299670"/>
              <a:gd name="connsiteX3" fmla="*/ 3474300 w 3474300"/>
              <a:gd name="connsiteY3" fmla="*/ 457809 h 3299670"/>
              <a:gd name="connsiteX4" fmla="*/ 3474300 w 3474300"/>
              <a:gd name="connsiteY4" fmla="*/ 2844868 h 3299670"/>
              <a:gd name="connsiteX5" fmla="*/ 3465502 w 3474300"/>
              <a:gd name="connsiteY5" fmla="*/ 2931808 h 3299670"/>
              <a:gd name="connsiteX6" fmla="*/ 3104542 w 3474300"/>
              <a:gd name="connsiteY6" fmla="*/ 3290389 h 3299670"/>
              <a:gd name="connsiteX7" fmla="*/ 3011620 w 3474300"/>
              <a:gd name="connsiteY7" fmla="*/ 3299670 h 3299670"/>
              <a:gd name="connsiteX8" fmla="*/ 460349 w 3474300"/>
              <a:gd name="connsiteY8" fmla="*/ 3299670 h 3299670"/>
              <a:gd name="connsiteX9" fmla="*/ 367554 w 3474300"/>
              <a:gd name="connsiteY9" fmla="*/ 3290389 h 3299670"/>
              <a:gd name="connsiteX10" fmla="*/ 9312 w 3474300"/>
              <a:gd name="connsiteY10" fmla="*/ 2931808 h 3299670"/>
              <a:gd name="connsiteX11" fmla="*/ 0 w 3474300"/>
              <a:gd name="connsiteY11" fmla="*/ 2838535 h 3299670"/>
              <a:gd name="connsiteX12" fmla="*/ 0 w 3474300"/>
              <a:gd name="connsiteY12" fmla="*/ 464151 h 3299670"/>
              <a:gd name="connsiteX13" fmla="*/ 9312 w 3474300"/>
              <a:gd name="connsiteY13" fmla="*/ 370750 h 3299670"/>
              <a:gd name="connsiteX14" fmla="*/ 460749 w 3474300"/>
              <a:gd name="connsiteY14" fmla="*/ 0 h 329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74300" h="3299670">
                <a:moveTo>
                  <a:pt x="460749" y="0"/>
                </a:moveTo>
                <a:cubicBezTo>
                  <a:pt x="460749" y="0"/>
                  <a:pt x="460749" y="0"/>
                  <a:pt x="3011220" y="0"/>
                </a:cubicBezTo>
                <a:cubicBezTo>
                  <a:pt x="3234906" y="0"/>
                  <a:pt x="3422179" y="159462"/>
                  <a:pt x="3465502" y="370750"/>
                </a:cubicBezTo>
                <a:lnTo>
                  <a:pt x="3474300" y="457809"/>
                </a:lnTo>
                <a:lnTo>
                  <a:pt x="3474300" y="2844868"/>
                </a:lnTo>
                <a:lnTo>
                  <a:pt x="3465502" y="2931808"/>
                </a:lnTo>
                <a:cubicBezTo>
                  <a:pt x="3428368" y="3112423"/>
                  <a:pt x="3285475" y="3253708"/>
                  <a:pt x="3104542" y="3290389"/>
                </a:cubicBezTo>
                <a:lnTo>
                  <a:pt x="3011620" y="3299670"/>
                </a:lnTo>
                <a:lnTo>
                  <a:pt x="460349" y="3299670"/>
                </a:lnTo>
                <a:lnTo>
                  <a:pt x="367554" y="3290389"/>
                </a:lnTo>
                <a:cubicBezTo>
                  <a:pt x="187109" y="3253708"/>
                  <a:pt x="45958" y="3112423"/>
                  <a:pt x="9312" y="2931808"/>
                </a:cubicBezTo>
                <a:lnTo>
                  <a:pt x="0" y="2838535"/>
                </a:lnTo>
                <a:lnTo>
                  <a:pt x="0" y="464151"/>
                </a:lnTo>
                <a:lnTo>
                  <a:pt x="9312" y="370750"/>
                </a:lnTo>
                <a:cubicBezTo>
                  <a:pt x="52066" y="159462"/>
                  <a:pt x="237063" y="0"/>
                  <a:pt x="4607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Replace Image &amp; Send To Back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6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 1">
  <p:cSld name="Empty slide 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637133" y="0"/>
            <a:ext cx="5526000" cy="3536400"/>
          </a:xfrm>
          <a:prstGeom prst="rect">
            <a:avLst/>
          </a:prstGeom>
          <a:solidFill>
            <a:srgbClr val="19344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881367" y="211900"/>
            <a:ext cx="5080000" cy="1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881367" y="1520367"/>
            <a:ext cx="4890000" cy="16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054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 rot="20391856">
            <a:off x="2841047" y="4991252"/>
            <a:ext cx="4228535" cy="26978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 rot="20391856">
            <a:off x="-862896" y="732319"/>
            <a:ext cx="4228535" cy="26978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 rot="20391856">
            <a:off x="7018706" y="461960"/>
            <a:ext cx="4228535" cy="269781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03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1913393" y="1495925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1"/>
          </p:nvPr>
        </p:nvSpPr>
        <p:spPr>
          <a:xfrm>
            <a:off x="5646899" y="1495925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9380407" y="1495925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1913393" y="4108497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5646899" y="4108497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380407" y="4108497"/>
            <a:ext cx="898204" cy="898204"/>
          </a:xfrm>
          <a:custGeom>
            <a:avLst/>
            <a:gdLst>
              <a:gd name="connsiteX0" fmla="*/ 449102 w 898204"/>
              <a:gd name="connsiteY0" fmla="*/ 0 h 898204"/>
              <a:gd name="connsiteX1" fmla="*/ 898204 w 898204"/>
              <a:gd name="connsiteY1" fmla="*/ 449102 h 898204"/>
              <a:gd name="connsiteX2" fmla="*/ 449102 w 898204"/>
              <a:gd name="connsiteY2" fmla="*/ 898204 h 898204"/>
              <a:gd name="connsiteX3" fmla="*/ 0 w 898204"/>
              <a:gd name="connsiteY3" fmla="*/ 449102 h 898204"/>
              <a:gd name="connsiteX4" fmla="*/ 449102 w 898204"/>
              <a:gd name="connsiteY4" fmla="*/ 0 h 8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04" h="898204">
                <a:moveTo>
                  <a:pt x="449102" y="0"/>
                </a:moveTo>
                <a:cubicBezTo>
                  <a:pt x="697134" y="0"/>
                  <a:pt x="898204" y="201070"/>
                  <a:pt x="898204" y="449102"/>
                </a:cubicBezTo>
                <a:cubicBezTo>
                  <a:pt x="898204" y="697134"/>
                  <a:pt x="697134" y="898204"/>
                  <a:pt x="449102" y="898204"/>
                </a:cubicBezTo>
                <a:cubicBezTo>
                  <a:pt x="201070" y="898204"/>
                  <a:pt x="0" y="697134"/>
                  <a:pt x="0" y="449102"/>
                </a:cubicBezTo>
                <a:cubicBezTo>
                  <a:pt x="0" y="201070"/>
                  <a:pt x="201070" y="0"/>
                  <a:pt x="4491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72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016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896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568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104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41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11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555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86DB-ABB4-44D7-A35E-9DD296B8ECED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265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86DB-ABB4-44D7-A35E-9DD296B8ECED}" type="datetimeFigureOut">
              <a:rPr lang="sk-SK" smtClean="0"/>
              <a:t>26.09.2023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7898-9704-4B5C-948A-3236ED7971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320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9;p32">
            <a:extLst>
              <a:ext uri="{FF2B5EF4-FFF2-40B4-BE49-F238E27FC236}">
                <a16:creationId xmlns:a16="http://schemas.microsoft.com/office/drawing/2014/main" id="{88ED3783-6653-9467-3F73-4DFD19600DA4}"/>
              </a:ext>
            </a:extLst>
          </p:cNvPr>
          <p:cNvSpPr/>
          <p:nvPr/>
        </p:nvSpPr>
        <p:spPr>
          <a:xfrm>
            <a:off x="104273" y="3489158"/>
            <a:ext cx="10092165" cy="22539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60;p32">
            <a:extLst>
              <a:ext uri="{FF2B5EF4-FFF2-40B4-BE49-F238E27FC236}">
                <a16:creationId xmlns:a16="http://schemas.microsoft.com/office/drawing/2014/main" id="{357B7D5A-76EF-FF89-61BA-41732DAF491D}"/>
              </a:ext>
            </a:extLst>
          </p:cNvPr>
          <p:cNvSpPr txBox="1">
            <a:spLocks/>
          </p:cNvSpPr>
          <p:nvPr/>
        </p:nvSpPr>
        <p:spPr>
          <a:xfrm>
            <a:off x="635067" y="4271122"/>
            <a:ext cx="9199813" cy="91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0" hangingPunct="0">
              <a:buSzPts val="2600"/>
            </a:pPr>
            <a:r>
              <a:rPr lang="sk-SK" altLang="sk-SK" sz="3200" b="1" dirty="0">
                <a:solidFill>
                  <a:srgbClr val="014584"/>
                </a:solidFill>
              </a:rPr>
              <a:t>Návod </a:t>
            </a:r>
            <a:r>
              <a:rPr lang="sk-SK" altLang="sk-SK" sz="3200" b="1" dirty="0" smtClean="0">
                <a:solidFill>
                  <a:srgbClr val="014584"/>
                </a:solidFill>
              </a:rPr>
              <a:t>pre lekárov na </a:t>
            </a:r>
            <a:r>
              <a:rPr lang="sk-SK" altLang="sk-SK" sz="3200" b="1" dirty="0">
                <a:solidFill>
                  <a:srgbClr val="014584"/>
                </a:solidFill>
              </a:rPr>
              <a:t>potvrdzovanie tlačív Žiadosť o tehotenské a Potvrdenie </a:t>
            </a:r>
            <a:r>
              <a:rPr lang="sk-SK" altLang="sk-SK" sz="3200" b="1" dirty="0" smtClean="0">
                <a:solidFill>
                  <a:srgbClr val="014584"/>
                </a:solidFill>
              </a:rPr>
              <a:t>o skončení </a:t>
            </a:r>
            <a:r>
              <a:rPr lang="sk-SK" altLang="sk-SK" sz="3200" b="1" dirty="0" smtClean="0">
                <a:solidFill>
                  <a:srgbClr val="014584"/>
                </a:solidFill>
              </a:rPr>
              <a:t>tehotenstva</a:t>
            </a:r>
            <a:endParaRPr lang="sk-SK" altLang="sk-SK" sz="3200" b="1" dirty="0">
              <a:solidFill>
                <a:srgbClr val="014584"/>
              </a:solidFill>
            </a:endParaRPr>
          </a:p>
        </p:txBody>
      </p:sp>
      <p:sp>
        <p:nvSpPr>
          <p:cNvPr id="8" name="Google Shape;162;p32">
            <a:extLst>
              <a:ext uri="{FF2B5EF4-FFF2-40B4-BE49-F238E27FC236}">
                <a16:creationId xmlns:a16="http://schemas.microsoft.com/office/drawing/2014/main" id="{A2DBEC01-5C65-942B-F052-8FEFCFCE6574}"/>
              </a:ext>
            </a:extLst>
          </p:cNvPr>
          <p:cNvSpPr txBox="1">
            <a:spLocks/>
          </p:cNvSpPr>
          <p:nvPr/>
        </p:nvSpPr>
        <p:spPr>
          <a:xfrm>
            <a:off x="673709" y="5061098"/>
            <a:ext cx="9991600" cy="81339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0" hangingPunct="0"/>
            <a:r>
              <a:rPr lang="sk-SK" altLang="sk-SK" sz="1600" b="1" dirty="0"/>
              <a:t>Sociálna poisťovňa, ústredie, Bratislava</a:t>
            </a:r>
          </a:p>
        </p:txBody>
      </p:sp>
      <p:sp>
        <p:nvSpPr>
          <p:cNvPr id="9" name="Pravouholník 8">
            <a:extLst>
              <a:ext uri="{FF2B5EF4-FFF2-40B4-BE49-F238E27FC236}">
                <a16:creationId xmlns:a16="http://schemas.microsoft.com/office/drawing/2014/main" id="{BB8CB45A-93AB-224D-86F3-E32CCB10C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5734981"/>
            <a:ext cx="3382684" cy="139515"/>
          </a:xfrm>
          <a:prstGeom prst="rect">
            <a:avLst/>
          </a:prstGeom>
          <a:solidFill>
            <a:srgbClr val="E7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BCCE9571-9336-2981-8B68-0D5C4D91B7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82683" y="5734980"/>
            <a:ext cx="3382684" cy="139515"/>
          </a:xfrm>
          <a:prstGeom prst="rect">
            <a:avLst/>
          </a:prstGeom>
          <a:solidFill>
            <a:srgbClr val="014584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ADDB6915-EA37-3D3F-9E09-E1A8785143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65365" y="5734980"/>
            <a:ext cx="3431073" cy="139515"/>
          </a:xfrm>
          <a:prstGeom prst="rect">
            <a:avLst/>
          </a:prstGeom>
          <a:solidFill>
            <a:srgbClr val="EC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BDA71239-2C8D-97D0-B50E-98A8966B90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061" y="441522"/>
            <a:ext cx="1159171" cy="1098505"/>
          </a:xfrm>
          <a:prstGeom prst="rect">
            <a:avLst/>
          </a:prstGeom>
          <a:effectLst>
            <a:outerShdw sx="102000" sy="102000" algn="r" rotWithShape="0">
              <a:prstClr val="black">
                <a:alpha val="14151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7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Tehotenské je nemocenská dávka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, ktorú vypláca Sociálna poisťovňa </a:t>
            </a:r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od začiatku  27. týždňa pred očakávaným dňom pôrodu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určeným lekárom do skončenia tehotenstva. Dávku nemožno zamieňať s tehotenským štipendiom.</a:t>
            </a:r>
          </a:p>
          <a:p>
            <a:pPr marL="0" indent="0">
              <a:buNone/>
            </a:pP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 </a:t>
            </a:r>
          </a:p>
          <a:p>
            <a:pPr marL="0" indent="0">
              <a:buNone/>
            </a:pPr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Tlačivá Sociálnej poisťovne k dávke </a:t>
            </a:r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tehotenské, ktoré potvrdzuje lekár:</a:t>
            </a:r>
            <a:endParaRPr lang="sk-SK" sz="1600" b="1" dirty="0">
              <a:solidFill>
                <a:srgbClr val="0E2A47"/>
              </a:solidFill>
              <a:latin typeface="Arial (Text)"/>
              <a:cs typeface="Arial" panose="020B0604020202020204" pitchFamily="34" charset="0"/>
              <a:sym typeface="Arial"/>
            </a:endParaRPr>
          </a:p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Žiadosť o tehotenské  </a:t>
            </a:r>
          </a:p>
          <a:p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Potvrdenie o skončení tehotenstva </a:t>
            </a:r>
          </a:p>
          <a:p>
            <a:pPr marL="0" indent="0">
              <a:buNone/>
            </a:pP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 </a:t>
            </a:r>
          </a:p>
          <a:p>
            <a:pPr marL="0" indent="0">
              <a:buNone/>
            </a:pP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Ide o tlačivá Sociálnej poisťovne a </a:t>
            </a:r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slúžia výhradne na účely výkonu sociálneho poistenia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, t. j. pre poistencov Sociálnej poisťovne. V súvislosti s ich distribúciou je potrebné sa obrátiť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na posudkového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lekára Sociálnej poisťovne príslušného podľa miesta výkonu práce lekára. Vystavenie a potvrdenie Žiadosti o </a:t>
            </a:r>
            <a:r>
              <a:rPr lang="sk-SK" sz="1600" dirty="0">
                <a:latin typeface="Arial (Text)"/>
                <a:cs typeface="Arial" panose="020B0604020202020204" pitchFamily="34" charset="0"/>
                <a:sym typeface="Arial"/>
              </a:rPr>
              <a:t>tehotenské </a:t>
            </a:r>
            <a:r>
              <a:rPr lang="pl-PL" sz="1600" dirty="0">
                <a:latin typeface="Arial (Text)"/>
                <a:cs typeface="Arial" panose="020B0604020202020204" pitchFamily="34" charset="0"/>
                <a:sym typeface="Arial"/>
              </a:rPr>
              <a:t>(potvrdenie o očakávanom dni pôrodu)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a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 Potvrdenia o skončení tehotenstva poskytovateľom zdravotnej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starostlivosti</a:t>
            </a:r>
            <a:r>
              <a:rPr lang="sk-SK" sz="1600" dirty="0" smtClean="0">
                <a:solidFill>
                  <a:schemeClr val="accent6">
                    <a:lumMod val="75000"/>
                  </a:schemeClr>
                </a:solidFill>
                <a:latin typeface="Arial (Text)"/>
                <a:cs typeface="Arial" panose="020B0604020202020204" pitchFamily="34" charset="0"/>
                <a:sym typeface="Arial"/>
              </a:rPr>
              <a:t>,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je </a:t>
            </a:r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zdravotným </a:t>
            </a:r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výkonom na účely sociálneho poistenia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, </a:t>
            </a:r>
            <a:r>
              <a:rPr lang="sk-SK" sz="1600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ktorý uhrádza Sociálna poisťovňa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  <a:sym typeface="Arial"/>
              </a:rPr>
              <a:t>.</a:t>
            </a:r>
          </a:p>
          <a:p>
            <a:pPr marL="0" indent="0">
              <a:buNone/>
            </a:pPr>
            <a:r>
              <a:rPr lang="sk-SK" sz="1600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Upozorňujeme, že na rozdiel od elektronického potvrdenia o dočasnej pracovnej neschopnosti (</a:t>
            </a:r>
            <a:r>
              <a:rPr lang="sk-SK" sz="1600" dirty="0" err="1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ePN</a:t>
            </a:r>
            <a:r>
              <a:rPr lang="sk-SK" sz="1600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), ktoré Sociálna poisťovňa uhrádza automaticky, je </a:t>
            </a:r>
            <a:r>
              <a:rPr lang="sk-SK" sz="1600" b="1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vystavenie a potvrdenie </a:t>
            </a:r>
            <a:r>
              <a:rPr lang="sk-SK" sz="1600" b="1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Žiadosti o tehotenské a Potvrdenia o skončení tehotenstva potrebné </a:t>
            </a:r>
            <a:r>
              <a:rPr lang="sk-SK" sz="1600" b="1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vždy vykázať Sociálnej poisťovni prostredníctvom Základného zúčtovacieho dokladu</a:t>
            </a:r>
            <a:r>
              <a:rPr lang="sk-SK" sz="1600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, a to za príslušný kalendárny mesiac do 14. dňa nasledujúceho kalendárneho mesiaca. </a:t>
            </a:r>
          </a:p>
          <a:p>
            <a:pPr marL="0" indent="0">
              <a:buNone/>
            </a:pPr>
            <a:r>
              <a:rPr lang="sk-SK" sz="1600" b="1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  <a:sym typeface="Arial"/>
              </a:rPr>
              <a:t>Tlačivá </a:t>
            </a:r>
            <a:r>
              <a:rPr lang="sk-SK" sz="1600" b="1" dirty="0">
                <a:solidFill>
                  <a:srgbClr val="FF0000"/>
                </a:solidFill>
                <a:latin typeface="Arial (Text)"/>
                <a:cs typeface="Arial" panose="020B0604020202020204" pitchFamily="34" charset="0"/>
                <a:sym typeface="Arial"/>
              </a:rPr>
              <a:t>neslúžia na účely uplatnenia nároku na tehotenské štipendium pre </a:t>
            </a:r>
            <a:r>
              <a:rPr lang="sk-SK" sz="1600" b="1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  <a:sym typeface="Arial"/>
              </a:rPr>
              <a:t>študentky.</a:t>
            </a:r>
            <a:endParaRPr lang="sk-SK" sz="1600" b="1" dirty="0">
              <a:solidFill>
                <a:srgbClr val="FF0000"/>
              </a:solidFill>
              <a:latin typeface="Arial (Text)"/>
              <a:cs typeface="Arial" panose="020B0604020202020204" pitchFamily="34" charset="0"/>
              <a:sym typeface="Arial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398199" y="317355"/>
            <a:ext cx="2995115" cy="497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  <a:buClr>
                <a:srgbClr val="000000"/>
              </a:buClr>
              <a:buFont typeface="Arial"/>
            </a:pPr>
            <a:r>
              <a:rPr lang="sk-SK" sz="4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Tehotenské</a:t>
            </a:r>
            <a:endParaRPr lang="en-US" sz="40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38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sk-SK" sz="1600" b="1" dirty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ošetrujúci lekár </a:t>
            </a:r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vystaví</a:t>
            </a:r>
          </a:p>
          <a:p>
            <a:pPr marL="0" indent="0">
              <a:buNone/>
            </a:pPr>
            <a:endParaRPr lang="sk-SK" sz="1600" b="1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Žiadosť o tehotenské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na začiatku 13. týždňa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tehotenstva.</a:t>
            </a:r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1600" b="1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Potvrdenie o ukončení tehotenstva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iba v prípade, ak došlo k ukončeniu tehotenstva iným spôsobom ako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pôrodom.</a:t>
            </a:r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endParaRPr lang="sk-SK" sz="1600" b="1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398199" y="317355"/>
            <a:ext cx="66864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  <a:buClr>
                <a:srgbClr val="000000"/>
              </a:buClr>
              <a:buFont typeface="Arial"/>
            </a:pPr>
            <a:r>
              <a:rPr lang="sk-SK" sz="40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Zásady pri vystavení tlačív</a:t>
            </a:r>
            <a:endParaRPr lang="en-US" sz="40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0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199690" y="107090"/>
            <a:ext cx="1076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„Žiadosť o tehotenské“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398199" y="950324"/>
            <a:ext cx="54360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Ktorý lekár žiadosť vystaví? </a:t>
            </a: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Žiadosť vystaví gynekológ, v ktorého starostlivosti je tehotná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poistenka.</a:t>
            </a:r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Kedy žiadosť lekár vystaví? </a:t>
            </a: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Žiadosť vystaví lekár tehotnej žene na prvej preventívnej prehliadke na začiatku II. </a:t>
            </a:r>
            <a:r>
              <a:rPr lang="sk-SK" sz="1600" dirty="0" err="1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trimestra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 po dosiahnutí 13. týždňa tehotenstva, keďže nárok na tehotenské vzniká iba ženám, ktorých tehotenstvo nebolo ukončené k začiatku 27. týždňa pred očakávaným dňom pôrodu. Žiadosť je určená iba pre nemocensky poistené ženy, neslúži na uplatnenie nároku na tehotenské štipendium. </a:t>
            </a: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571791" y="1229998"/>
            <a:ext cx="5816823" cy="4966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669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199690" y="107090"/>
            <a:ext cx="1076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„Žiadosť o tehotenské“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398199" y="950324"/>
            <a:ext cx="54360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Čo na nej uvedie lekár? </a:t>
            </a: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Osobné údaje tehotnej pacientky,</a:t>
            </a: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očakávaný deň pôrodu,</a:t>
            </a: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dátum vystavenia, pečiatku a podpis lekára, ktorý potvrdenie vystavil,</a:t>
            </a: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t. j. vyplní iba prvú stranu žiadosti (druhú stranu vyplní poistenka). </a:t>
            </a: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Aké ďalšie povinnosti má lekár?</a:t>
            </a: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 prípade, ak si chce tehotná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poistenka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uplatniť nárok na tehotenské z viacerých nemocenských poistení, lekár vystaví a potvrdí tlačivo osobitne pre každé nemocenské poistenie. </a:t>
            </a:r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561743" y="1240046"/>
            <a:ext cx="5836919" cy="496691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Rovná spojovacia šípka 8"/>
          <p:cNvCxnSpPr/>
          <p:nvPr/>
        </p:nvCxnSpPr>
        <p:spPr>
          <a:xfrm>
            <a:off x="3553326" y="1917032"/>
            <a:ext cx="5670885" cy="8823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3553326" y="1917032"/>
            <a:ext cx="3144253" cy="13234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3553326" y="1917032"/>
            <a:ext cx="3023937" cy="19170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>
            <a:off x="2590800" y="2093495"/>
            <a:ext cx="4106779" cy="25105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>
            <a:off x="2261937" y="2578768"/>
            <a:ext cx="5277852" cy="3116179"/>
          </a:xfrm>
          <a:prstGeom prst="straightConnector1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8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199690" y="107090"/>
            <a:ext cx="1076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„Potvrdenie o skončení tehotenstva“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398199" y="950324"/>
            <a:ext cx="54360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Ktorý lekár potvrdenie vystaví? </a:t>
            </a: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Potvrdenie vystaví poskytovateľ zdravotnej starostlivosti, ktorý ukončil tehotenstvo inak ako pôrodom, resp. ktorý zistil, že tehotenstvo bolo ukončené inak ako pôrodom. Spravidla ide o lekára ústavnej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starostlivosti,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ale môže ísť aj o gynekológa, v ktorého starostlivosti bola tehotná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poistenka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. </a:t>
            </a: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Kedy potvrdenie lekár vystaví? </a:t>
            </a: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V deň ukončenia tehotenstva umelým prerušením tehotenstva alebo spontánnym potratom. V prípade, ak pri spontánnom potrate nie je možné presne určiť deň ukončenia tehotenstva, potvrdí sa deň kedy sa zistilo, že tehotenstvo je ukončené. </a:t>
            </a:r>
          </a:p>
          <a:p>
            <a:r>
              <a:rPr lang="sk-SK" sz="16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Skončenie tehotenstva nie je potrebné preukazovať v prípade pôrodu, t. j. keď je dieťaťu vystavený rodný list, keďže Sociálna poisťovňa si tento údaj vie čerpať z Registra fyzických osôb SR (uvedené sa nevzťahuje na </a:t>
            </a:r>
            <a:r>
              <a:rPr lang="sk-SK" sz="16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poistenky, </a:t>
            </a:r>
            <a:r>
              <a:rPr lang="sk-SK" sz="1600" dirty="0" smtClean="0">
                <a:solidFill>
                  <a:srgbClr val="FF0000"/>
                </a:solidFill>
                <a:latin typeface="Arial (Text)"/>
                <a:cs typeface="Arial" panose="020B0604020202020204" pitchFamily="34" charset="0"/>
              </a:rPr>
              <a:t>ktoré sú cudzinky).</a:t>
            </a:r>
            <a:endParaRPr lang="sk-SK" sz="1600" dirty="0">
              <a:solidFill>
                <a:srgbClr val="FF0000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70" y="1061197"/>
            <a:ext cx="5129388" cy="56671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714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holník 3">
            <a:extLst>
              <a:ext uri="{FF2B5EF4-FFF2-40B4-BE49-F238E27FC236}">
                <a16:creationId xmlns:a16="http://schemas.microsoft.com/office/drawing/2014/main" id="{0130462E-61F9-840E-91D3-3F0C696272C1}"/>
              </a:ext>
            </a:extLst>
          </p:cNvPr>
          <p:cNvSpPr/>
          <p:nvPr/>
        </p:nvSpPr>
        <p:spPr>
          <a:xfrm>
            <a:off x="118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0CB45065-6340-D59B-8FA3-E558578C4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3080EF4-7101-FE0C-B5F9-55501005BCC6}"/>
              </a:ext>
            </a:extLst>
          </p:cNvPr>
          <p:cNvSpPr txBox="1">
            <a:spLocks/>
          </p:cNvSpPr>
          <p:nvPr/>
        </p:nvSpPr>
        <p:spPr>
          <a:xfrm>
            <a:off x="398199" y="1615172"/>
            <a:ext cx="11406392" cy="4889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E2A47"/>
              </a:solidFill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US" sz="1151" dirty="0">
              <a:solidFill>
                <a:srgbClr val="0E2A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2E83027E-ECAA-92E3-72CC-6559B54596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208F1D58-2BA8-B104-9F59-D5AA55E49F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BBF1F8C2-5D8E-2A54-8F1E-7B3F86299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2C4B9DD-F19D-5955-CB63-082198989FC1}"/>
              </a:ext>
            </a:extLst>
          </p:cNvPr>
          <p:cNvSpPr txBox="1"/>
          <p:nvPr/>
        </p:nvSpPr>
        <p:spPr>
          <a:xfrm>
            <a:off x="199690" y="107090"/>
            <a:ext cx="10763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sk-SK" sz="28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Postup lekárov pri vystavovaní a potvrdzovaní tlačiva „Potvrdenie o skončení tehotenstva“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398199" y="950324"/>
            <a:ext cx="54360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600" dirty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Čo na potvrdení lekár uvedie? </a:t>
            </a: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osobné údaje pacientky</a:t>
            </a: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dátum ukončenia tehotenstva</a:t>
            </a: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dátum vystavenia, pečiatku a podpis lekára, ktorý potvrdenie vystavil </a:t>
            </a: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  <a:p>
            <a:r>
              <a:rPr lang="sk-SK" sz="1600" b="1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Aké ďalšie povinnosti má lekár?</a:t>
            </a:r>
          </a:p>
          <a:p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Na rozdiel od Žiadosti o tehotenské, ak si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poistenka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uplatnila nárok na tehotenské z viacerých nemocenských poistení, lekár vystaví a potvrdí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iba </a:t>
            </a:r>
            <a:r>
              <a:rPr lang="sk-SK" sz="1600" dirty="0" smtClean="0">
                <a:solidFill>
                  <a:srgbClr val="0E2A47"/>
                </a:solidFill>
                <a:latin typeface="Arial (Text)"/>
                <a:cs typeface="Arial" panose="020B0604020202020204" pitchFamily="34" charset="0"/>
              </a:rPr>
              <a:t>jedno potvrdenie o ukončení tehotenstva. </a:t>
            </a:r>
          </a:p>
          <a:p>
            <a:endParaRPr lang="sk-SK" sz="1600" dirty="0" smtClean="0">
              <a:solidFill>
                <a:srgbClr val="0E2A47"/>
              </a:solidFill>
              <a:latin typeface="Arial (Text)"/>
              <a:cs typeface="Arial" panose="020B060402020202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70" y="950324"/>
            <a:ext cx="5129388" cy="56671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5" name="Rovná spojovacia šípka 4"/>
          <p:cNvCxnSpPr/>
          <p:nvPr/>
        </p:nvCxnSpPr>
        <p:spPr>
          <a:xfrm>
            <a:off x="2654968" y="2117558"/>
            <a:ext cx="6577264" cy="3609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2679032" y="2117558"/>
            <a:ext cx="4066673" cy="7299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2654968" y="2117558"/>
            <a:ext cx="3986464" cy="13635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2975811" y="2366211"/>
            <a:ext cx="3769894" cy="18608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>
            <a:off x="2189747" y="2791326"/>
            <a:ext cx="5979642" cy="2799348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0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96392" y="2875001"/>
            <a:ext cx="5399234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Ďakujeme </a:t>
            </a:r>
            <a:r>
              <a:rPr lang="en-GB" sz="3200" b="1" dirty="0" err="1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za</a:t>
            </a:r>
            <a:r>
              <a:rPr lang="en-GB" sz="3200" b="1" dirty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sk-SK" sz="3200" b="1" dirty="0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dodržiavanie </a:t>
            </a:r>
          </a:p>
          <a:p>
            <a:pPr algn="ctr"/>
            <a:r>
              <a:rPr lang="sk-SK" sz="3200" b="1" smtClean="0">
                <a:solidFill>
                  <a:srgbClr val="1247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uvedených postupov</a:t>
            </a:r>
            <a:endParaRPr lang="en-GB" sz="3200" b="1" dirty="0">
              <a:solidFill>
                <a:srgbClr val="12478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10" name="Pravouholník 9">
            <a:extLst>
              <a:ext uri="{FF2B5EF4-FFF2-40B4-BE49-F238E27FC236}">
                <a16:creationId xmlns:a16="http://schemas.microsoft.com/office/drawing/2014/main" id="{8D555000-6B7E-FDA7-0BE7-FEB32D40E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1" name="Pravouholník 10">
            <a:extLst>
              <a:ext uri="{FF2B5EF4-FFF2-40B4-BE49-F238E27FC236}">
                <a16:creationId xmlns:a16="http://schemas.microsoft.com/office/drawing/2014/main" id="{818C3241-3ADD-F3AF-898D-C2B815546A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12" name="Pravouholník 11">
            <a:extLst>
              <a:ext uri="{FF2B5EF4-FFF2-40B4-BE49-F238E27FC236}">
                <a16:creationId xmlns:a16="http://schemas.microsoft.com/office/drawing/2014/main" id="{6A1E6CBF-B22A-E774-7545-ADC928C1E4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59FBE9BD-2735-03D1-B71E-7B77719A57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67" y="215369"/>
            <a:ext cx="775543" cy="7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63334" y="2773793"/>
            <a:ext cx="566533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800" dirty="0">
                <a:solidFill>
                  <a:schemeClr val="bg1"/>
                </a:solidFill>
                <a:latin typeface="Arial" panose="020B0604020202020204" pitchFamily="34" charset="0"/>
              </a:rPr>
              <a:t>Contact Detail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092735" y="4346899"/>
            <a:ext cx="2651933" cy="251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200"/>
              </a:lnSpc>
              <a:buNone/>
            </a:pPr>
            <a:endParaRPr lang="en-GB" sz="1333" spc="51" dirty="0">
              <a:solidFill>
                <a:srgbClr val="124784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9613304" y="4337872"/>
            <a:ext cx="3021584" cy="251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1300" spc="51" dirty="0">
              <a:solidFill>
                <a:srgbClr val="124784"/>
              </a:solidFill>
              <a:latin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505119" y="5583380"/>
            <a:ext cx="918176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>
            <a:extLst>
              <a:ext uri="{FF2B5EF4-FFF2-40B4-BE49-F238E27FC236}">
                <a16:creationId xmlns:a16="http://schemas.microsoft.com/office/drawing/2014/main" id="{9EE5D99C-556D-C886-6149-6238B26B9C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948" y="534601"/>
            <a:ext cx="5790192" cy="2363344"/>
          </a:xfrm>
          <a:prstGeom prst="rect">
            <a:avLst/>
          </a:prstGeom>
        </p:spPr>
      </p:pic>
      <p:sp>
        <p:nvSpPr>
          <p:cNvPr id="45" name="Pravouholník 44">
            <a:extLst>
              <a:ext uri="{FF2B5EF4-FFF2-40B4-BE49-F238E27FC236}">
                <a16:creationId xmlns:a16="http://schemas.microsoft.com/office/drawing/2014/main" id="{EB60F519-A169-0FC8-9665-296E0702EC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1" y="6729820"/>
            <a:ext cx="4084104" cy="148784"/>
          </a:xfrm>
          <a:prstGeom prst="rect">
            <a:avLst/>
          </a:prstGeom>
          <a:solidFill>
            <a:srgbClr val="E7E7E8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48" name="Pravouholník 47">
            <a:extLst>
              <a:ext uri="{FF2B5EF4-FFF2-40B4-BE49-F238E27FC236}">
                <a16:creationId xmlns:a16="http://schemas.microsoft.com/office/drawing/2014/main" id="{1071A6C0-D654-6390-23FE-463EB5C81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285" y="6729821"/>
            <a:ext cx="4084104" cy="148783"/>
          </a:xfrm>
          <a:prstGeom prst="rect">
            <a:avLst/>
          </a:prstGeom>
          <a:solidFill>
            <a:srgbClr val="014584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  <p:sp>
        <p:nvSpPr>
          <p:cNvPr id="49" name="Pravouholník 48">
            <a:extLst>
              <a:ext uri="{FF2B5EF4-FFF2-40B4-BE49-F238E27FC236}">
                <a16:creationId xmlns:a16="http://schemas.microsoft.com/office/drawing/2014/main" id="{8A1FE9FC-FDD3-59AA-3014-950CC77142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69390" y="6729819"/>
            <a:ext cx="4021429" cy="148783"/>
          </a:xfrm>
          <a:prstGeom prst="rect">
            <a:avLst/>
          </a:prstGeom>
          <a:solidFill>
            <a:srgbClr val="ED1D23"/>
          </a:solidFill>
          <a:ln>
            <a:noFill/>
          </a:ln>
          <a:effectLst>
            <a:outerShdw blurRad="50800" dist="38100" dir="16200000" rotWithShape="0">
              <a:prstClr val="black">
                <a:alpha val="1090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/>
          </a:p>
        </p:txBody>
      </p:sp>
    </p:spTree>
    <p:extLst>
      <p:ext uri="{BB962C8B-B14F-4D97-AF65-F5344CB8AC3E}">
        <p14:creationId xmlns:p14="http://schemas.microsoft.com/office/powerpoint/2010/main" val="329786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695</Words>
  <Application>Microsoft Office PowerPoint</Application>
  <PresentationFormat>Širokouhlá</PresentationFormat>
  <Paragraphs>72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Arial (Text)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Sociálna poisťovňa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Podstupka Marek</dc:creator>
  <cp:lastModifiedBy>Škotka Marian</cp:lastModifiedBy>
  <cp:revision>18</cp:revision>
  <dcterms:created xsi:type="dcterms:W3CDTF">2023-09-21T11:38:12Z</dcterms:created>
  <dcterms:modified xsi:type="dcterms:W3CDTF">2023-09-26T11:29:22Z</dcterms:modified>
</cp:coreProperties>
</file>