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7" r:id="rId4"/>
    <p:sldId id="262" r:id="rId5"/>
    <p:sldId id="263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áčková Monika" initials="SM" lastIdx="1" clrIdx="0">
    <p:extLst>
      <p:ext uri="{19B8F6BF-5375-455C-9EA6-DF929625EA0E}">
        <p15:presenceInfo xmlns:p15="http://schemas.microsoft.com/office/powerpoint/2012/main" userId="S-1-5-21-527237240-117609710-1801674531-3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B8DE-47DF-49BC-8674-55A78DB86357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5FD2-A88C-47B6-A73A-406AC491A2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3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05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4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16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roduct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5620" y="3411088"/>
            <a:ext cx="3430392" cy="34630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567975" y="5249540"/>
            <a:ext cx="1487988" cy="16246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82768" y="4642169"/>
            <a:ext cx="1786477" cy="22319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063651" y="610343"/>
            <a:ext cx="3474300" cy="3299671"/>
          </a:xfrm>
          <a:custGeom>
            <a:avLst/>
            <a:gdLst>
              <a:gd name="connsiteX0" fmla="*/ 460749 w 3474300"/>
              <a:gd name="connsiteY0" fmla="*/ 0 h 3299670"/>
              <a:gd name="connsiteX1" fmla="*/ 3011220 w 3474300"/>
              <a:gd name="connsiteY1" fmla="*/ 0 h 3299670"/>
              <a:gd name="connsiteX2" fmla="*/ 3465502 w 3474300"/>
              <a:gd name="connsiteY2" fmla="*/ 370750 h 3299670"/>
              <a:gd name="connsiteX3" fmla="*/ 3474300 w 3474300"/>
              <a:gd name="connsiteY3" fmla="*/ 457809 h 3299670"/>
              <a:gd name="connsiteX4" fmla="*/ 3474300 w 3474300"/>
              <a:gd name="connsiteY4" fmla="*/ 2844868 h 3299670"/>
              <a:gd name="connsiteX5" fmla="*/ 3465502 w 3474300"/>
              <a:gd name="connsiteY5" fmla="*/ 2931808 h 3299670"/>
              <a:gd name="connsiteX6" fmla="*/ 3104542 w 3474300"/>
              <a:gd name="connsiteY6" fmla="*/ 3290389 h 3299670"/>
              <a:gd name="connsiteX7" fmla="*/ 3011620 w 3474300"/>
              <a:gd name="connsiteY7" fmla="*/ 3299670 h 3299670"/>
              <a:gd name="connsiteX8" fmla="*/ 460349 w 3474300"/>
              <a:gd name="connsiteY8" fmla="*/ 3299670 h 3299670"/>
              <a:gd name="connsiteX9" fmla="*/ 367554 w 3474300"/>
              <a:gd name="connsiteY9" fmla="*/ 3290389 h 3299670"/>
              <a:gd name="connsiteX10" fmla="*/ 9312 w 3474300"/>
              <a:gd name="connsiteY10" fmla="*/ 2931808 h 3299670"/>
              <a:gd name="connsiteX11" fmla="*/ 0 w 3474300"/>
              <a:gd name="connsiteY11" fmla="*/ 2838535 h 3299670"/>
              <a:gd name="connsiteX12" fmla="*/ 0 w 3474300"/>
              <a:gd name="connsiteY12" fmla="*/ 464151 h 3299670"/>
              <a:gd name="connsiteX13" fmla="*/ 9312 w 3474300"/>
              <a:gd name="connsiteY13" fmla="*/ 370750 h 3299670"/>
              <a:gd name="connsiteX14" fmla="*/ 460749 w 3474300"/>
              <a:gd name="connsiteY14" fmla="*/ 0 h 32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4300" h="3299670">
                <a:moveTo>
                  <a:pt x="460749" y="0"/>
                </a:moveTo>
                <a:cubicBezTo>
                  <a:pt x="460749" y="0"/>
                  <a:pt x="460749" y="0"/>
                  <a:pt x="3011220" y="0"/>
                </a:cubicBezTo>
                <a:cubicBezTo>
                  <a:pt x="3234906" y="0"/>
                  <a:pt x="3422179" y="159462"/>
                  <a:pt x="3465502" y="370750"/>
                </a:cubicBezTo>
                <a:lnTo>
                  <a:pt x="3474300" y="457809"/>
                </a:lnTo>
                <a:lnTo>
                  <a:pt x="3474300" y="2844868"/>
                </a:lnTo>
                <a:lnTo>
                  <a:pt x="3465502" y="2931808"/>
                </a:lnTo>
                <a:cubicBezTo>
                  <a:pt x="3428368" y="3112423"/>
                  <a:pt x="3285475" y="3253708"/>
                  <a:pt x="3104542" y="3290389"/>
                </a:cubicBezTo>
                <a:lnTo>
                  <a:pt x="3011620" y="3299670"/>
                </a:lnTo>
                <a:lnTo>
                  <a:pt x="460349" y="3299670"/>
                </a:lnTo>
                <a:lnTo>
                  <a:pt x="367554" y="3290389"/>
                </a:lnTo>
                <a:cubicBezTo>
                  <a:pt x="187109" y="3253708"/>
                  <a:pt x="45958" y="3112423"/>
                  <a:pt x="9312" y="2931808"/>
                </a:cubicBezTo>
                <a:lnTo>
                  <a:pt x="0" y="2838535"/>
                </a:lnTo>
                <a:lnTo>
                  <a:pt x="0" y="464151"/>
                </a:lnTo>
                <a:lnTo>
                  <a:pt x="9312" y="370750"/>
                </a:lnTo>
                <a:cubicBezTo>
                  <a:pt x="52066" y="159462"/>
                  <a:pt x="237063" y="0"/>
                  <a:pt x="460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Empty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637133" y="0"/>
            <a:ext cx="5526000" cy="35364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81367" y="211900"/>
            <a:ext cx="5080000" cy="1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881367" y="1520367"/>
            <a:ext cx="4890000" cy="1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54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20391856">
            <a:off x="2841047" y="4991252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0391856">
            <a:off x="-862896" y="732319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rot="20391856">
            <a:off x="7018706" y="461960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3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913393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5646899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380407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913393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646899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380407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9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0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5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6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86DB-ABB4-44D7-A35E-9DD296B8ECED}" type="datetimeFigureOut">
              <a:rPr lang="sk-SK" smtClean="0"/>
              <a:t>26.10.2023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32">
            <a:extLst>
              <a:ext uri="{FF2B5EF4-FFF2-40B4-BE49-F238E27FC236}">
                <a16:creationId xmlns:a16="http://schemas.microsoft.com/office/drawing/2014/main" id="{88ED3783-6653-9467-3F73-4DFD19600DA4}"/>
              </a:ext>
            </a:extLst>
          </p:cNvPr>
          <p:cNvSpPr/>
          <p:nvPr/>
        </p:nvSpPr>
        <p:spPr>
          <a:xfrm>
            <a:off x="104273" y="3489158"/>
            <a:ext cx="10092165" cy="2253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0;p32">
            <a:extLst>
              <a:ext uri="{FF2B5EF4-FFF2-40B4-BE49-F238E27FC236}">
                <a16:creationId xmlns:a16="http://schemas.microsoft.com/office/drawing/2014/main" id="{357B7D5A-76EF-FF89-61BA-41732DAF491D}"/>
              </a:ext>
            </a:extLst>
          </p:cNvPr>
          <p:cNvSpPr txBox="1">
            <a:spLocks/>
          </p:cNvSpPr>
          <p:nvPr/>
        </p:nvSpPr>
        <p:spPr>
          <a:xfrm>
            <a:off x="635067" y="4271122"/>
            <a:ext cx="9006239" cy="91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buSzPts val="2600"/>
            </a:pPr>
            <a:r>
              <a:rPr lang="sk-SK" altLang="sk-SK" sz="3200" b="1" dirty="0">
                <a:solidFill>
                  <a:srgbClr val="014584"/>
                </a:solidFill>
              </a:rPr>
              <a:t>Návod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pre lekárov na </a:t>
            </a:r>
            <a:r>
              <a:rPr lang="sk-SK" altLang="sk-SK" sz="3200" b="1" dirty="0">
                <a:solidFill>
                  <a:srgbClr val="014584"/>
                </a:solidFill>
              </a:rPr>
              <a:t>potvrdzovanie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tlačiva </a:t>
            </a:r>
            <a:r>
              <a:rPr lang="sk-SK" altLang="sk-SK" sz="3200" b="1" dirty="0">
                <a:solidFill>
                  <a:srgbClr val="014584"/>
                </a:solidFill>
              </a:rPr>
              <a:t>Žiadosť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o vyrovnávaciu dávku</a:t>
            </a:r>
            <a:endParaRPr lang="sk-SK" altLang="sk-SK" sz="3200" b="1" dirty="0">
              <a:solidFill>
                <a:srgbClr val="014584"/>
              </a:solidFill>
            </a:endParaRPr>
          </a:p>
        </p:txBody>
      </p:sp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A2DBEC01-5C65-942B-F052-8FEFCFCE6574}"/>
              </a:ext>
            </a:extLst>
          </p:cNvPr>
          <p:cNvSpPr txBox="1">
            <a:spLocks/>
          </p:cNvSpPr>
          <p:nvPr/>
        </p:nvSpPr>
        <p:spPr>
          <a:xfrm>
            <a:off x="673709" y="5061098"/>
            <a:ext cx="9991600" cy="8133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/>
            <a:r>
              <a:rPr lang="sk-SK" altLang="sk-SK" sz="1600" b="1" dirty="0"/>
              <a:t>Sociálna </a:t>
            </a:r>
            <a:r>
              <a:rPr lang="sk-SK" altLang="sk-SK" sz="1600" b="1" dirty="0" smtClean="0"/>
              <a:t>poisťovňa</a:t>
            </a:r>
            <a:endParaRPr lang="sk-SK" altLang="sk-SK" sz="1600" b="1" dirty="0"/>
          </a:p>
        </p:txBody>
      </p:sp>
      <p:sp>
        <p:nvSpPr>
          <p:cNvPr id="9" name="Pravouholník 8">
            <a:extLst>
              <a:ext uri="{FF2B5EF4-FFF2-40B4-BE49-F238E27FC236}">
                <a16:creationId xmlns:a16="http://schemas.microsoft.com/office/drawing/2014/main" id="{BB8CB45A-93AB-224D-86F3-E32CCB10C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5734981"/>
            <a:ext cx="3382684" cy="1395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BCCE9571-9336-2981-8B68-0D5C4D91B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2683" y="5734980"/>
            <a:ext cx="3382684" cy="139515"/>
          </a:xfrm>
          <a:prstGeom prst="rect">
            <a:avLst/>
          </a:prstGeom>
          <a:solidFill>
            <a:srgbClr val="014584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DDB6915-EA37-3D3F-9E09-E1A878514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5365" y="5734980"/>
            <a:ext cx="3431073" cy="139515"/>
          </a:xfrm>
          <a:prstGeom prst="rect">
            <a:avLst/>
          </a:prstGeom>
          <a:solidFill>
            <a:srgbClr val="EC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A71239-2C8D-97D0-B50E-98A8966B9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61" y="441522"/>
            <a:ext cx="1159171" cy="1098505"/>
          </a:xfrm>
          <a:prstGeom prst="rect">
            <a:avLst/>
          </a:prstGeom>
          <a:effectLst>
            <a:outerShdw sx="102000" sy="102000" algn="r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Vyrovnávacia dávka je </a:t>
            </a:r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nemocenská dávka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,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ktorá sa poskytuje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výlučne </a:t>
            </a:r>
            <a:r>
              <a:rPr lang="sk-SK" sz="1600" b="1" dirty="0" smtClean="0">
                <a:latin typeface="Arial (Text)"/>
              </a:rPr>
              <a:t>zamestnankyni</a:t>
            </a:r>
            <a:r>
              <a:rPr lang="sk-SK" sz="1600" dirty="0" smtClean="0">
                <a:latin typeface="Arial (Text)"/>
              </a:rPr>
              <a:t>, ak bola </a:t>
            </a:r>
            <a:r>
              <a:rPr lang="sk-SK" sz="1600" dirty="0">
                <a:latin typeface="Arial (Text)"/>
              </a:rPr>
              <a:t>počas tehotenstva preradená na inú prácu, pretože práca, ktorú predtým vykonávala je zakázaná tehotným ženám alebo podľa lekárskeho posudku ohrozuje jej tehotenstvo a pri práci, na ktorú je preradená, dosahuje bez svojho zavinenia nižší príjem ako pri práci, ktorú vykonávala predtým. Obdobne to platí aj v prípade matiek do konca deviateho mesiaca po pôrode</a:t>
            </a:r>
            <a:r>
              <a:rPr lang="sk-SK" sz="1600" dirty="0" smtClean="0">
                <a:latin typeface="Arial (Text)"/>
              </a:rPr>
              <a:t>.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 </a:t>
            </a:r>
            <a:endParaRPr lang="sk-SK" sz="1600" dirty="0">
              <a:latin typeface="Arial (Text)"/>
              <a:cs typeface="Arial" panose="020B0604020202020204" pitchFamily="34" charset="0"/>
              <a:sym typeface="Arial"/>
            </a:endParaRPr>
          </a:p>
          <a:p>
            <a:pPr marL="0" indent="0" algn="just">
              <a:buNone/>
            </a:pP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 </a:t>
            </a:r>
          </a:p>
          <a:p>
            <a:pPr marL="0" indent="0" algn="just">
              <a:buNone/>
            </a:pP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Tlačivo </a:t>
            </a:r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Sociálnej poisťovne k 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vyrovnávacej dávke, ktoré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poistenke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potvrdzuje lekár, je</a:t>
            </a:r>
            <a:endParaRPr lang="sk-SK" sz="1600" b="1" dirty="0">
              <a:latin typeface="Arial (Text)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Žiadosť o 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vyrovnávaciu dávku</a:t>
            </a:r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 </a:t>
            </a:r>
          </a:p>
          <a:p>
            <a:pPr marL="0" indent="0" algn="just">
              <a:buNone/>
            </a:pP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Ide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o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tlačivo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Sociálnej poisťovne a 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slúži </a:t>
            </a:r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výhradne na účely výkonu sociálneho poistenia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, t. j. pre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poistenky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Sociálnej poisťovne. V súvislosti s ich distribúciou je potrebné sa obrátiť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na posudkového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lekára Sociálnej poisťovne príslušného podľa miesta výkonu práce lekára. Vystavenie a potvrdenie Žiadosti o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vyrovnávaciu dávku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poskytovateľom zdravotnej 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starostlivosti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je </a:t>
            </a:r>
            <a:r>
              <a:rPr lang="sk-SK" sz="1600" b="1" dirty="0">
                <a:latin typeface="Arial (Text)"/>
                <a:cs typeface="Arial" panose="020B0604020202020204" pitchFamily="34" charset="0"/>
                <a:sym typeface="Arial"/>
              </a:rPr>
              <a:t>zdravotným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  <a:sym typeface="Arial"/>
              </a:rPr>
              <a:t>výkonom na účely sociálneho poistenia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,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ktorý uhrádza Sociálna poisťovňa</a:t>
            </a:r>
            <a:r>
              <a:rPr lang="sk-SK" sz="1600" dirty="0" smtClean="0">
                <a:latin typeface="Arial (Text)"/>
                <a:cs typeface="Arial" panose="020B0604020202020204" pitchFamily="34" charset="0"/>
                <a:sym typeface="Arial"/>
              </a:rPr>
              <a:t>.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Upozorňujeme, že na rozdiel od elektronického potvrdenia o dočasnej pracovnej neschopnosti (</a:t>
            </a:r>
            <a:r>
              <a:rPr lang="sk-SK" sz="1600" dirty="0" err="1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ePN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), ktoré Sociálna poisťovňa uhrádza automaticky, je vystavenie a potvrdenie 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Žiadosti o vyrovnávaciu dávku potrebné 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vždy vykázať Sociálnej poisťovni prostredníctvom Základného zúčtovacieho dokladu, a to za príslušný kalendárny mesiac do 14. dňa nasledujúceho kalendárneho mesiaca. </a:t>
            </a:r>
          </a:p>
          <a:p>
            <a:pPr marL="0" indent="0">
              <a:buNone/>
            </a:pP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4199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Vyrovnávacia dávka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3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buFontTx/>
              <a:buChar char="-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lekár potvrdí tlačivo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prípade, ak tehotná zamestnankyňa/matka do konca 9. mesiaca po pôrode vykonáva prácu, ktorá</a:t>
            </a:r>
          </a:p>
          <a:p>
            <a:pPr marL="1200150" lvl="2" indent="-285750" algn="just">
              <a:buFontTx/>
              <a:buChar char="-"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zakázaná tehotným ženám alebo matkám do konca 9. mesiaca po pôrode na základe nariadenie vlády Slovenskej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č. 272/2004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Z. z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ktorým sa ustanovuje zoznam prác a pracovísk, ktoré sú zakázané tehotným ženám, matkám do konca deviateho mesiaca po pôrode a dojčiacim ženám, zoznam prác a pracovísk spojených so špecifickým rizikom pre tehotné ženy, matky do konca deviateho mesiaca po pôrode a pre dojčiace ženy a ktorým sa ustanovujú niektoré povinnosti zamestnávateľom pri zamestnávaní týchto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žien</a:t>
            </a:r>
          </a:p>
          <a:p>
            <a:pPr marL="1200150" lvl="2" indent="-285750" algn="just">
              <a:buFontTx/>
              <a:buChar char="-"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 je zakázaná tehotným ženám alebo matkám do konca 9. mesiaca po pôrode všeobecne záväzným právnym predpisom, avšak po individuálnom zhodnotení zdravotného stavu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ohrozuje tehotenstvo matky alebo jej materstvo</a:t>
            </a:r>
          </a:p>
          <a:p>
            <a:pPr marL="742950" lvl="1" indent="-285750" algn="just">
              <a:buFontTx/>
              <a:buChar char="-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potvrdzuje potrebu preradenia na inú prácu čisto z medicínskeho pohľadu,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t. j. vyhodnotí, či práca, ktorú zamestnankyňa vykonáva je práca, ktorá </a:t>
            </a:r>
          </a:p>
          <a:p>
            <a:pPr marL="1200150" lvl="2" indent="-285750" algn="just">
              <a:buFontTx/>
              <a:buChar char="-"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tehotným ženám (matkám do konca deviateho mesiaca po pôrode) vo všeobecnosti zakázaná alebo </a:t>
            </a:r>
          </a:p>
          <a:p>
            <a:pPr marL="1200150" lvl="2" indent="-285750" algn="just">
              <a:buFontTx/>
              <a:buChar char="-"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podľa lekárskeho posudku ohrozuje jej tehotenstvo/materstvo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ošetrujúci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lekár neposudzuje,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vznikne nárok na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vyrovnávaciu dávku; uvedenú skutočnosť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rieši Sociálna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poisťovňa)</a:t>
            </a:r>
          </a:p>
          <a:p>
            <a:pPr marL="457200" lvl="1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62071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pri vystavení tlačiva </a:t>
            </a:r>
            <a:b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 vyrovnávaciu dávku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  <a:b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„Žiadosť o vyrovnávaciu dávku“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b="1" dirty="0" smtClean="0">
                <a:latin typeface="Arial (Text)"/>
                <a:cs typeface="Arial" panose="020B0604020202020204" pitchFamily="34" charset="0"/>
              </a:rPr>
              <a:t>Ktorý lekár žiadosť vystaví? 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Žiadosť vystaví gynekológ, v ktorého starostlivosti je tehotná zamestnankyňa, resp.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zamestnankyňa-matka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do konca deviateho mesiaca po pôrode.</a:t>
            </a:r>
          </a:p>
          <a:p>
            <a:pPr algn="just"/>
            <a:endParaRPr lang="sk-SK" sz="1600" dirty="0" smtClean="0"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b="1" dirty="0" smtClean="0">
                <a:latin typeface="Arial (Text)"/>
                <a:cs typeface="Arial" panose="020B0604020202020204" pitchFamily="34" charset="0"/>
              </a:rPr>
              <a:t>Kedy žiadosť lekár vystaví? 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Žiadosť vystaví lekár tehotnej žene, resp. žene po pôrode na jej žiadosť</a:t>
            </a:r>
            <a:r>
              <a:rPr lang="sk-SK" sz="1600" dirty="0">
                <a:latin typeface="Arial (Text)"/>
                <a:cs typeface="Arial" panose="020B0604020202020204" pitchFamily="34" charset="0"/>
              </a:rPr>
              <a:t>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alebo v prípade, ak z pracovnej anamnézy ženy vyplýva, že vykonáva práce, ktoré sú tehotným ženám alebo matkám do konca deviateho mesiaca po pôrode zakázané alebo ohrozujú jej tehotenstvo alebo materstvo.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542612"/>
            <a:ext cx="5012817" cy="61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„Žiadosť o vyrovnávaciu dávku 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b="1" dirty="0" smtClean="0">
                <a:latin typeface="Arial (Text)"/>
                <a:cs typeface="Arial" panose="020B0604020202020204" pitchFamily="34" charset="0"/>
              </a:rPr>
              <a:t>Čo na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</a:rPr>
              <a:t>žiadosti </a:t>
            </a:r>
            <a:r>
              <a:rPr lang="sk-SK" sz="1600" b="1" dirty="0" smtClean="0">
                <a:latin typeface="Arial (Text)"/>
                <a:cs typeface="Arial" panose="020B0604020202020204" pitchFamily="34" charset="0"/>
              </a:rPr>
              <a:t>uvedie lekár? 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Osobné údaje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poistenky,</a:t>
            </a:r>
            <a:endParaRPr lang="sk-SK" sz="1600" dirty="0" smtClean="0"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dirty="0">
                <a:latin typeface="Arial (Text)"/>
                <a:cs typeface="Arial" panose="020B0604020202020204" pitchFamily="34" charset="0"/>
              </a:rPr>
              <a:t>o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značí zamestnávateľa zamestnankyne,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v závislosti od situácie, buď uvedie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očakávaný deň pôrodu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, ak ide o tehotnú zamestnankyňu,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alebo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skutočný deň pôrodu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, ak ide o matku do konca deviateho mesiaca po pôrode,</a:t>
            </a:r>
          </a:p>
          <a:p>
            <a:pPr algn="just"/>
            <a:r>
              <a:rPr lang="sk-SK" sz="1600" dirty="0">
                <a:latin typeface="Arial (Text)"/>
                <a:cs typeface="Arial" panose="020B0604020202020204" pitchFamily="34" charset="0"/>
              </a:rPr>
              <a:t>k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rížikom označí, či ide o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zamestnankyňu vykonávajúcu prácu, ktorá je tehotným ženám (matkám do konca deviateho mesiac po pôrode) zakázaná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alebo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či ide o </a:t>
            </a:r>
          </a:p>
          <a:p>
            <a:pPr algn="just"/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zamestnankyňu vykonávajúcu prácu, ktorá podľa lekárskeho posudku ohrozuje jej tehotenstvo/materstvo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pPr algn="just"/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t. j. vyplní iba prvú stranu žiadosti – časť „Vyplní oprávnený lekár“ (ďalšiu časť vyplní zamestnávateľ a celú druhú stranu vyplní zamestnankyňa). </a:t>
            </a:r>
          </a:p>
          <a:p>
            <a:pPr algn="just"/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542612"/>
            <a:ext cx="5012817" cy="6166604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3034602" y="1619571"/>
            <a:ext cx="4350936" cy="44340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034602" y="1615171"/>
            <a:ext cx="4350936" cy="8199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>
            <a:off x="4338719" y="1913129"/>
            <a:ext cx="3516923" cy="102342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>
            <a:off x="2534652" y="2435142"/>
            <a:ext cx="5554526" cy="106598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>
            <a:off x="2386974" y="2939861"/>
            <a:ext cx="5730989" cy="816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Rovná spojovacia šípka 46"/>
          <p:cNvCxnSpPr/>
          <p:nvPr/>
        </p:nvCxnSpPr>
        <p:spPr>
          <a:xfrm flipV="1">
            <a:off x="5509378" y="4367727"/>
            <a:ext cx="1556958" cy="40027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Rovná spojovacia šípka 48"/>
          <p:cNvCxnSpPr/>
          <p:nvPr/>
        </p:nvCxnSpPr>
        <p:spPr>
          <a:xfrm flipV="1">
            <a:off x="2286000" y="5031113"/>
            <a:ext cx="5196048" cy="2958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Rovná spojovacia šípka 51"/>
          <p:cNvCxnSpPr/>
          <p:nvPr/>
        </p:nvCxnSpPr>
        <p:spPr>
          <a:xfrm flipV="1">
            <a:off x="2392314" y="5132846"/>
            <a:ext cx="6900768" cy="22243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>
            <a:off x="1435741" y="4060152"/>
            <a:ext cx="5630595" cy="430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  <a:b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„Žiadosť o vyrovnávaciu dávku“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b="1" dirty="0"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pPr algn="just"/>
            <a:r>
              <a:rPr lang="sk-SK" sz="1600" dirty="0">
                <a:latin typeface="Arial (Text)"/>
                <a:cs typeface="Arial" panose="020B0604020202020204" pitchFamily="34" charset="0"/>
              </a:rPr>
              <a:t>V prípade, ak si chce </a:t>
            </a:r>
            <a:r>
              <a:rPr lang="sk-SK" sz="1600" dirty="0" smtClean="0">
                <a:latin typeface="Arial (Text)"/>
                <a:cs typeface="Arial" panose="020B0604020202020204" pitchFamily="34" charset="0"/>
              </a:rPr>
              <a:t>poistenka </a:t>
            </a:r>
            <a:r>
              <a:rPr lang="sk-SK" sz="1600" dirty="0">
                <a:latin typeface="Arial (Text)"/>
                <a:cs typeface="Arial" panose="020B0604020202020204" pitchFamily="34" charset="0"/>
              </a:rPr>
              <a:t>uplatniť nárok na vyrovnávaciu dávku z viacerých nemocenských poistení, lekár vystaví a potvrdí tlačivo osobitne pre každé nemocenské poistenie.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542612"/>
            <a:ext cx="5012817" cy="61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6392" y="2875001"/>
            <a:ext cx="5399234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Ďakujeme </a:t>
            </a:r>
            <a:r>
              <a:rPr lang="en-GB" sz="3200" b="1" dirty="0" err="1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za</a:t>
            </a:r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dodržiavanie </a:t>
            </a:r>
          </a:p>
          <a:p>
            <a:pPr algn="ctr"/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uvedených postupov</a:t>
            </a:r>
            <a:endParaRPr lang="en-GB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D555000-6B7E-FDA7-0BE7-FEB32D40E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818C3241-3ADD-F3AF-898D-C2B815546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6A1E6CBF-B22A-E774-7545-ADC928C1E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9FBE9BD-2735-03D1-B71E-7B77719A57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3334" y="2773793"/>
            <a:ext cx="5665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Arial" panose="020B0604020202020204" pitchFamily="34" charset="0"/>
              </a:rPr>
              <a:t>Contact Detail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092735" y="4346899"/>
            <a:ext cx="2651933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None/>
            </a:pPr>
            <a:endParaRPr lang="en-GB" sz="1333" spc="51" dirty="0">
              <a:solidFill>
                <a:srgbClr val="124784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13304" y="4337872"/>
            <a:ext cx="3021584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300" spc="51" dirty="0">
              <a:solidFill>
                <a:srgbClr val="124784"/>
              </a:solidFill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5119" y="5583380"/>
            <a:ext cx="918176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9EE5D99C-556D-C886-6149-6238B26B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8" y="534601"/>
            <a:ext cx="5790192" cy="2363344"/>
          </a:xfrm>
          <a:prstGeom prst="rect">
            <a:avLst/>
          </a:prstGeom>
        </p:spPr>
      </p:pic>
      <p:sp>
        <p:nvSpPr>
          <p:cNvPr id="45" name="Pravouholník 44">
            <a:extLst>
              <a:ext uri="{FF2B5EF4-FFF2-40B4-BE49-F238E27FC236}">
                <a16:creationId xmlns:a16="http://schemas.microsoft.com/office/drawing/2014/main" id="{EB60F519-A169-0FC8-9665-296E0702E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8" name="Pravouholník 47">
            <a:extLst>
              <a:ext uri="{FF2B5EF4-FFF2-40B4-BE49-F238E27FC236}">
                <a16:creationId xmlns:a16="http://schemas.microsoft.com/office/drawing/2014/main" id="{1071A6C0-D654-6390-23FE-463EB5C81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9" name="Pravouholník 48">
            <a:extLst>
              <a:ext uri="{FF2B5EF4-FFF2-40B4-BE49-F238E27FC236}">
                <a16:creationId xmlns:a16="http://schemas.microsoft.com/office/drawing/2014/main" id="{8A1FE9FC-FDD3-59AA-3014-950CC7714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389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744</Words>
  <Application>Microsoft Office PowerPoint</Application>
  <PresentationFormat>Širokouhlá</PresentationFormat>
  <Paragraphs>59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Arial (Text)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Sociálna poisťovňa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Podstupka Marek</dc:creator>
  <cp:lastModifiedBy>Škotka Marian</cp:lastModifiedBy>
  <cp:revision>76</cp:revision>
  <dcterms:created xsi:type="dcterms:W3CDTF">2023-09-21T11:38:12Z</dcterms:created>
  <dcterms:modified xsi:type="dcterms:W3CDTF">2023-10-26T11:38:17Z</dcterms:modified>
</cp:coreProperties>
</file>