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71" r:id="rId4"/>
    <p:sldId id="270" r:id="rId5"/>
    <p:sldId id="277" r:id="rId6"/>
    <p:sldId id="263" r:id="rId7"/>
    <p:sldId id="274" r:id="rId8"/>
    <p:sldId id="276" r:id="rId9"/>
    <p:sldId id="278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čo Milan" initials="KM" lastIdx="2" clrIdx="0">
    <p:extLst>
      <p:ext uri="{19B8F6BF-5375-455C-9EA6-DF929625EA0E}">
        <p15:presenceInfo xmlns:p15="http://schemas.microsoft.com/office/powerpoint/2012/main" userId="S-1-5-21-527237240-117609710-1801674531-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AB8DE-47DF-49BC-8674-55A78DB86357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5FD2-A88C-47B6-A73A-406AC491A2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30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75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34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8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16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Product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5620" y="3411088"/>
            <a:ext cx="3430392" cy="34630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567975" y="5249540"/>
            <a:ext cx="1487988" cy="16246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82768" y="4642169"/>
            <a:ext cx="1786477" cy="223198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063651" y="610343"/>
            <a:ext cx="3474300" cy="3299671"/>
          </a:xfrm>
          <a:custGeom>
            <a:avLst/>
            <a:gdLst>
              <a:gd name="connsiteX0" fmla="*/ 460749 w 3474300"/>
              <a:gd name="connsiteY0" fmla="*/ 0 h 3299670"/>
              <a:gd name="connsiteX1" fmla="*/ 3011220 w 3474300"/>
              <a:gd name="connsiteY1" fmla="*/ 0 h 3299670"/>
              <a:gd name="connsiteX2" fmla="*/ 3465502 w 3474300"/>
              <a:gd name="connsiteY2" fmla="*/ 370750 h 3299670"/>
              <a:gd name="connsiteX3" fmla="*/ 3474300 w 3474300"/>
              <a:gd name="connsiteY3" fmla="*/ 457809 h 3299670"/>
              <a:gd name="connsiteX4" fmla="*/ 3474300 w 3474300"/>
              <a:gd name="connsiteY4" fmla="*/ 2844868 h 3299670"/>
              <a:gd name="connsiteX5" fmla="*/ 3465502 w 3474300"/>
              <a:gd name="connsiteY5" fmla="*/ 2931808 h 3299670"/>
              <a:gd name="connsiteX6" fmla="*/ 3104542 w 3474300"/>
              <a:gd name="connsiteY6" fmla="*/ 3290389 h 3299670"/>
              <a:gd name="connsiteX7" fmla="*/ 3011620 w 3474300"/>
              <a:gd name="connsiteY7" fmla="*/ 3299670 h 3299670"/>
              <a:gd name="connsiteX8" fmla="*/ 460349 w 3474300"/>
              <a:gd name="connsiteY8" fmla="*/ 3299670 h 3299670"/>
              <a:gd name="connsiteX9" fmla="*/ 367554 w 3474300"/>
              <a:gd name="connsiteY9" fmla="*/ 3290389 h 3299670"/>
              <a:gd name="connsiteX10" fmla="*/ 9312 w 3474300"/>
              <a:gd name="connsiteY10" fmla="*/ 2931808 h 3299670"/>
              <a:gd name="connsiteX11" fmla="*/ 0 w 3474300"/>
              <a:gd name="connsiteY11" fmla="*/ 2838535 h 3299670"/>
              <a:gd name="connsiteX12" fmla="*/ 0 w 3474300"/>
              <a:gd name="connsiteY12" fmla="*/ 464151 h 3299670"/>
              <a:gd name="connsiteX13" fmla="*/ 9312 w 3474300"/>
              <a:gd name="connsiteY13" fmla="*/ 370750 h 3299670"/>
              <a:gd name="connsiteX14" fmla="*/ 460749 w 3474300"/>
              <a:gd name="connsiteY14" fmla="*/ 0 h 32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4300" h="3299670">
                <a:moveTo>
                  <a:pt x="460749" y="0"/>
                </a:moveTo>
                <a:cubicBezTo>
                  <a:pt x="460749" y="0"/>
                  <a:pt x="460749" y="0"/>
                  <a:pt x="3011220" y="0"/>
                </a:cubicBezTo>
                <a:cubicBezTo>
                  <a:pt x="3234906" y="0"/>
                  <a:pt x="3422179" y="159462"/>
                  <a:pt x="3465502" y="370750"/>
                </a:cubicBezTo>
                <a:lnTo>
                  <a:pt x="3474300" y="457809"/>
                </a:lnTo>
                <a:lnTo>
                  <a:pt x="3474300" y="2844868"/>
                </a:lnTo>
                <a:lnTo>
                  <a:pt x="3465502" y="2931808"/>
                </a:lnTo>
                <a:cubicBezTo>
                  <a:pt x="3428368" y="3112423"/>
                  <a:pt x="3285475" y="3253708"/>
                  <a:pt x="3104542" y="3290389"/>
                </a:cubicBezTo>
                <a:lnTo>
                  <a:pt x="3011620" y="3299670"/>
                </a:lnTo>
                <a:lnTo>
                  <a:pt x="460349" y="3299670"/>
                </a:lnTo>
                <a:lnTo>
                  <a:pt x="367554" y="3290389"/>
                </a:lnTo>
                <a:cubicBezTo>
                  <a:pt x="187109" y="3253708"/>
                  <a:pt x="45958" y="3112423"/>
                  <a:pt x="9312" y="2931808"/>
                </a:cubicBezTo>
                <a:lnTo>
                  <a:pt x="0" y="2838535"/>
                </a:lnTo>
                <a:lnTo>
                  <a:pt x="0" y="464151"/>
                </a:lnTo>
                <a:lnTo>
                  <a:pt x="9312" y="370750"/>
                </a:lnTo>
                <a:cubicBezTo>
                  <a:pt x="52066" y="159462"/>
                  <a:pt x="237063" y="0"/>
                  <a:pt x="4607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Replace Image &amp; Send To Back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 1">
  <p:cSld name="Empty slide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637133" y="0"/>
            <a:ext cx="5526000" cy="353640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81367" y="211900"/>
            <a:ext cx="5080000" cy="1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881367" y="1520367"/>
            <a:ext cx="4890000" cy="1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054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913393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5646899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9380407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913393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5646899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380407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2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 rot="20391856">
            <a:off x="2841047" y="4991252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 rot="20391856">
            <a:off x="-862896" y="732319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rot="20391856">
            <a:off x="7018706" y="461960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65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016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896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6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104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1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5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65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86DB-ABB4-44D7-A35E-9DD296B8ECED}" type="datetimeFigureOut">
              <a:rPr lang="sk-SK" smtClean="0"/>
              <a:t>30.04.2024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9;p32">
            <a:extLst>
              <a:ext uri="{FF2B5EF4-FFF2-40B4-BE49-F238E27FC236}">
                <a16:creationId xmlns:a16="http://schemas.microsoft.com/office/drawing/2014/main" id="{88ED3783-6653-9467-3F73-4DFD19600DA4}"/>
              </a:ext>
            </a:extLst>
          </p:cNvPr>
          <p:cNvSpPr/>
          <p:nvPr/>
        </p:nvSpPr>
        <p:spPr>
          <a:xfrm>
            <a:off x="104273" y="3489158"/>
            <a:ext cx="10092165" cy="2253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0;p32">
            <a:extLst>
              <a:ext uri="{FF2B5EF4-FFF2-40B4-BE49-F238E27FC236}">
                <a16:creationId xmlns:a16="http://schemas.microsoft.com/office/drawing/2014/main" id="{357B7D5A-76EF-FF89-61BA-41732DAF491D}"/>
              </a:ext>
            </a:extLst>
          </p:cNvPr>
          <p:cNvSpPr txBox="1">
            <a:spLocks/>
          </p:cNvSpPr>
          <p:nvPr/>
        </p:nvSpPr>
        <p:spPr>
          <a:xfrm>
            <a:off x="635067" y="4271122"/>
            <a:ext cx="9006239" cy="91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>
              <a:buSzPts val="2600"/>
            </a:pPr>
            <a:r>
              <a:rPr lang="sk-SK" altLang="sk-SK" sz="3200" b="1" dirty="0">
                <a:solidFill>
                  <a:srgbClr val="014584"/>
                </a:solidFill>
              </a:rPr>
              <a:t>Návod na potvrdzovanie dlhodobého </a:t>
            </a:r>
            <a:r>
              <a:rPr lang="sk-SK" altLang="sk-SK" sz="3200" b="1" dirty="0" smtClean="0">
                <a:solidFill>
                  <a:srgbClr val="014584"/>
                </a:solidFill>
              </a:rPr>
              <a:t>ošetrovného pre </a:t>
            </a:r>
            <a:r>
              <a:rPr lang="sk-SK" altLang="sk-SK" sz="3200" b="1" dirty="0">
                <a:solidFill>
                  <a:srgbClr val="014584"/>
                </a:solidFill>
              </a:rPr>
              <a:t>lekárov </a:t>
            </a:r>
            <a:endParaRPr lang="sk-SK" altLang="sk-SK" sz="3200" b="1" dirty="0" smtClean="0">
              <a:solidFill>
                <a:srgbClr val="014584"/>
              </a:solidFill>
            </a:endParaRPr>
          </a:p>
          <a:p>
            <a:pPr eaLnBrk="0" hangingPunct="0">
              <a:buSzPts val="2600"/>
            </a:pPr>
            <a:r>
              <a:rPr lang="sk-SK" altLang="sk-SK" sz="3200" b="1" dirty="0" smtClean="0">
                <a:solidFill>
                  <a:srgbClr val="014584"/>
                </a:solidFill>
              </a:rPr>
              <a:t>(</a:t>
            </a:r>
            <a:r>
              <a:rPr lang="sk-SK" altLang="sk-SK" sz="3200" b="1" dirty="0">
                <a:solidFill>
                  <a:srgbClr val="014584"/>
                </a:solidFill>
              </a:rPr>
              <a:t>nemocnice a špecialisti)</a:t>
            </a:r>
          </a:p>
        </p:txBody>
      </p:sp>
      <p:sp>
        <p:nvSpPr>
          <p:cNvPr id="8" name="Google Shape;162;p32">
            <a:extLst>
              <a:ext uri="{FF2B5EF4-FFF2-40B4-BE49-F238E27FC236}">
                <a16:creationId xmlns:a16="http://schemas.microsoft.com/office/drawing/2014/main" id="{A2DBEC01-5C65-942B-F052-8FEFCFCE6574}"/>
              </a:ext>
            </a:extLst>
          </p:cNvPr>
          <p:cNvSpPr txBox="1">
            <a:spLocks/>
          </p:cNvSpPr>
          <p:nvPr/>
        </p:nvSpPr>
        <p:spPr>
          <a:xfrm>
            <a:off x="673709" y="5061098"/>
            <a:ext cx="9991600" cy="8133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/>
            <a:r>
              <a:rPr lang="sk-SK" altLang="sk-SK" sz="1600" b="1" dirty="0"/>
              <a:t>Sociálna </a:t>
            </a:r>
            <a:r>
              <a:rPr lang="sk-SK" altLang="sk-SK" sz="1600" b="1" dirty="0" smtClean="0"/>
              <a:t>poisťovňa</a:t>
            </a:r>
            <a:endParaRPr lang="sk-SK" altLang="sk-SK" sz="1600" b="1" dirty="0"/>
          </a:p>
        </p:txBody>
      </p:sp>
      <p:sp>
        <p:nvSpPr>
          <p:cNvPr id="9" name="Pravouholník 8">
            <a:extLst>
              <a:ext uri="{FF2B5EF4-FFF2-40B4-BE49-F238E27FC236}">
                <a16:creationId xmlns:a16="http://schemas.microsoft.com/office/drawing/2014/main" id="{BB8CB45A-93AB-224D-86F3-E32CCB10C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5734981"/>
            <a:ext cx="3382684" cy="139515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BCCE9571-9336-2981-8B68-0D5C4D91B7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2683" y="5734980"/>
            <a:ext cx="3382684" cy="139515"/>
          </a:xfrm>
          <a:prstGeom prst="rect">
            <a:avLst/>
          </a:prstGeom>
          <a:solidFill>
            <a:srgbClr val="014584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ADDB6915-EA37-3D3F-9E09-E1A8785143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65365" y="5734980"/>
            <a:ext cx="3431073" cy="139515"/>
          </a:xfrm>
          <a:prstGeom prst="rect">
            <a:avLst/>
          </a:prstGeom>
          <a:solidFill>
            <a:srgbClr val="EC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DA71239-2C8D-97D0-B50E-98A8966B9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61" y="441522"/>
            <a:ext cx="1159171" cy="1098505"/>
          </a:xfrm>
          <a:prstGeom prst="rect">
            <a:avLst/>
          </a:prstGeom>
          <a:effectLst>
            <a:outerShdw sx="102000" sy="102000" algn="r" rotWithShape="0">
              <a:prstClr val="black">
                <a:alpha val="1415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7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Tzv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dlhodobé ošetrovné je nemocenská dávka, ktorá sa poskytuje ako ošetrovné z dôvodu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osobnej a celodennej starostlivosti v prirodzenom prostredí osoby.</a:t>
            </a:r>
          </a:p>
          <a:p>
            <a:pPr marL="0" indent="0" algn="just">
              <a:buNone/>
            </a:pP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Osobná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celodenná starostlivosť v prirodzenom prostredí osoby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→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osobná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 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celodenná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starostlivosť, ktorá sa z dôvodu ochorenia poskytuje blízkej osobe, ktorej zdravotný stav podľa potvrdenia príslušného lekára vyžaduje ošetrovanie inou fyzickou osobou z dôvodu potreby poskytovania osobnej starostlivosti v prirodzenom prostredí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osoby. Osobná a celodenná starostlivosť môže byť poskytovaná aj popri domácej starostlivosti, ktorú zabezpečujú agentúry domácej starostlivosti.</a:t>
            </a:r>
          </a:p>
          <a:p>
            <a:pPr marL="0" indent="0" algn="just">
              <a:buNone/>
            </a:pP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Problematika osobnej starostlivosti v prirodzenom prostredí je upravená v § 12b zákona č. 576/2004 Z. z.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zdravotnej starostlivosti, službách súvisiacich s poskytovaním zdravotnej starostlivosti a o zmene a doplnení niektorých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zákonov. </a:t>
            </a:r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indent="0" algn="just">
              <a:buNone/>
            </a:pPr>
            <a:endParaRPr lang="sk-SK" sz="16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Tzv. dlhodobé ošetrovné sa poskytuje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od prvého dňa poskytovania osobného a celodenného ošetrovania/starostlivosti o chorého (teda nie od odo dňa vzniku potreby ošetrovania, ale až odo dňa reálneho poskytovania ošetrovania) do dňa ukončenia poskytovania osobného a celodenného ošetrovania/starostlivosti o chorého,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maximálne 90 kalendárnych dní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trvania nároku na výplatu tzv. dlhodobého ošetrovného.   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indent="0">
              <a:buNone/>
            </a:pPr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115395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buClr>
                <a:srgbClr val="000000"/>
              </a:buClr>
              <a:buFont typeface="Arial"/>
            </a:pPr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Tzv. dlhodobé </a:t>
            </a:r>
            <a:r>
              <a:rPr lang="sk-SK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ošetrovné (DOŠ)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3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09968" y="810273"/>
            <a:ext cx="11406392" cy="5606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sk-SK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Vznik </a:t>
            </a:r>
            <a:r>
              <a:rPr lang="sk-SK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potreby osobnej a celodennej starostlivosti </a:t>
            </a:r>
            <a:r>
              <a:rPr lang="sk-SK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potvrdzuje </a:t>
            </a:r>
            <a:r>
              <a:rPr lang="sk-SK" sz="1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lekár </a:t>
            </a:r>
            <a:r>
              <a:rPr lang="sk-SK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zdravotníckeho zariadenia ústavnej starostlivosti </a:t>
            </a:r>
            <a:r>
              <a:rPr lang="sk-SK" sz="1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alebo lekár špecialista </a:t>
            </a:r>
            <a:r>
              <a:rPr lang="sk-SK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 tlačive Sociálnej poisťovne:</a:t>
            </a:r>
          </a:p>
          <a:p>
            <a:pPr marL="0" indent="0" algn="just">
              <a:buNone/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Potvrdenie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o potrebe osobnej a celodennej starostlivosti a o prvom poskytovaní osobnej a celodennej starostlivosti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Žiadosť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o „dlhodobé“ ošetrovné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/ Preukázanie obdobia poskytovania osobnej a celodennej starostlivosti na uplatnenie vylúčenia povinnosti platiť poistné na sociálne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poistenie</a:t>
            </a:r>
          </a:p>
          <a:p>
            <a:pPr marL="0" indent="0" algn="just">
              <a:buNone/>
            </a:pPr>
            <a:r>
              <a:rPr lang="sk-SK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Všetky </a:t>
            </a:r>
            <a:r>
              <a:rPr lang="sk-SK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ostatné tlačivá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v súvislosti s nárokom na dlhodobé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ošetrovné, ktorými sú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1200" dirty="0">
                <a:latin typeface="Arial (Text)"/>
              </a:rPr>
              <a:t>Potvrdenie o poskytovaní osobnej a celodennej starostlivosti ďalšou osobou – Žiadosť o „dlhodobé“ ošetrovné / Preukázanie obdobia poskytovania osobnej a celodennej starostlivosti na uplatnenie vylúčenia povinnosti platiť poistné na sociálne poistenie,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sk-SK" sz="1200" dirty="0">
              <a:latin typeface="Arial (Text)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1200" dirty="0">
                <a:latin typeface="Arial (Text)"/>
              </a:rPr>
              <a:t>Potvrdenie o trvaní poskytovania osobnej a celodennej starostlivosti ku koncu kalendárneho mesiaca / Preukázanie obdobia poskytovania osobnej a celodennej starostlivosti na uplatnenie vylúčenia povinnosti platiť poistné na sociálne poistenie,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sk-SK" sz="1200" dirty="0">
              <a:latin typeface="Arial (Text)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k-SK" sz="1200" dirty="0">
                <a:latin typeface="Arial (Text)"/>
              </a:rPr>
              <a:t>Potvrdenie o ukončení poskytovania osobnej a celodennej starostlivosti / Potvrdenie o ukončení potreby osobnej a celodennej starostlivosti / Preukázanie obdobia poskytovania osobnej a celodennej starostlivosti na uplatnenie vylúčenia povinnosti platiť poistné na sociálne poistenie. </a:t>
            </a:r>
          </a:p>
          <a:p>
            <a:pPr marL="0" indent="0" algn="just">
              <a:buNone/>
            </a:pPr>
            <a:r>
              <a:rPr lang="sk-SK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potvrdzuje </a:t>
            </a:r>
            <a:r>
              <a:rPr lang="sk-SK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všeobecný lekár ošetrovanej </a:t>
            </a:r>
            <a:r>
              <a:rPr lang="sk-SK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osoby.</a:t>
            </a:r>
          </a:p>
          <a:p>
            <a:pPr marL="0" indent="0" algn="just">
              <a:buNone/>
            </a:pPr>
            <a:r>
              <a:rPr lang="sk-S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Ide o tlačivá Sociálnej poisťovne a slúžia </a:t>
            </a:r>
            <a:r>
              <a:rPr lang="sk-SK" sz="1600" b="1" dirty="0"/>
              <a:t>výhradne na účely výkonu sociálneho poistenia</a:t>
            </a:r>
            <a:r>
              <a:rPr lang="sk-SK" sz="1600" dirty="0"/>
              <a:t>, t. j. pre poistencov Sociálnej poisťovne. V súvislosti s </a:t>
            </a:r>
            <a:r>
              <a:rPr lang="sk-SK" sz="1600" dirty="0" smtClean="0"/>
              <a:t>ich </a:t>
            </a:r>
            <a:r>
              <a:rPr lang="sk-SK" sz="1600" dirty="0"/>
              <a:t>distribúciou je potrebné sa obrátiť na posudkového lekára Sociálnej poisťovne príslušného podľa miesta výkonu práce lekára. Keďže právna úprava v oblasti ošetrovného sa dynamicky mení, neodporúčame vytvárať veľké zásoby tlačív. </a:t>
            </a:r>
            <a:endParaRPr lang="sk-SK" sz="1600" dirty="0" smtClean="0"/>
          </a:p>
          <a:p>
            <a:pPr marL="0" indent="0" algn="just">
              <a:buNone/>
            </a:pPr>
            <a:r>
              <a:rPr lang="sk-SK" sz="1600" dirty="0" smtClean="0"/>
              <a:t>Vystavenie </a:t>
            </a:r>
            <a:r>
              <a:rPr lang="sk-SK" sz="1600" dirty="0"/>
              <a:t>a potvrdenie </a:t>
            </a:r>
            <a:r>
              <a:rPr lang="sk-SK" sz="1600" dirty="0" smtClean="0"/>
              <a:t>týchto tlačív </a:t>
            </a:r>
            <a:r>
              <a:rPr lang="sk-SK" sz="1600" dirty="0"/>
              <a:t>je </a:t>
            </a:r>
            <a:r>
              <a:rPr lang="sk-SK" sz="1600" b="1" dirty="0"/>
              <a:t>zdravotným výkonom</a:t>
            </a:r>
            <a:r>
              <a:rPr lang="sk-SK" sz="1600" dirty="0"/>
              <a:t>, ktorý uhrádza Sociálna poisťovňa.</a:t>
            </a:r>
          </a:p>
          <a:p>
            <a:pPr marL="0" indent="0" algn="just">
              <a:buNone/>
            </a:pPr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Upozorňujeme</a:t>
            </a: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, že na rozdiel od elektronického potvrdenia o dočasnej pracovnej neschopnosti (</a:t>
            </a:r>
            <a:r>
              <a:rPr lang="sk-SK" sz="1600" dirty="0" err="1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ePN</a:t>
            </a: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), ktoré Sociálna poisťovňa uhrádza automaticky, je vystavenie a potvrdenie </a:t>
            </a:r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vyššie uvedených tlačív potrebné </a:t>
            </a: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vždy vykázať Sociálnej poisťovni prostredníctvom Základného zúčtovacieho dokladu, a to za príslušný kalendárny mesiac do 14. dňa nasledujúceho kalendárneho mesiaca. </a:t>
            </a:r>
          </a:p>
          <a:p>
            <a:pPr marL="0" indent="0">
              <a:buNone/>
            </a:pPr>
            <a:endParaRPr lang="sk-SK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200" y="317355"/>
            <a:ext cx="115395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Tzv. dlhodobé ošetrovné 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3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435004"/>
            <a:ext cx="11406392" cy="5008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iadosť o „dlhodobé“ ošetrovné vystaví </a:t>
            </a:r>
          </a:p>
          <a:p>
            <a:pPr marL="342900" indent="-342900" algn="just">
              <a:buAutoNum type="alphaLcPeriod"/>
            </a:pPr>
            <a:r>
              <a:rPr lang="sk-SK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prípade hospitalizovaných pacientov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sz="1600" u="sng" dirty="0">
                <a:latin typeface="Arial" panose="020B0604020202020204" pitchFamily="34" charset="0"/>
                <a:cs typeface="Arial" panose="020B0604020202020204" pitchFamily="34" charset="0"/>
              </a:rPr>
              <a:t>lekár zdravotníckeho zariadenia ústavnej starostlivosti </a:t>
            </a:r>
            <a:r>
              <a:rPr lang="sk-SK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určený poskytovateľom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ak</a:t>
            </a:r>
            <a:endParaRPr lang="sk-SK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chorá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osoba bola hospitalizovaná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najmenej päť po sebe nasledujúcich dní a zároveň </a:t>
            </a:r>
          </a:p>
          <a:p>
            <a:pPr marL="800100" lvl="1" indent="-342900" algn="just"/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je predpoklad, že bude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nevyhnutné poskytovanie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osobnej starostlivosti počas najmenej 30 dní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sk-SK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prípade paliatívnych pacientov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sz="1600" u="sng" dirty="0">
                <a:latin typeface="Arial" panose="020B0604020202020204" pitchFamily="34" charset="0"/>
                <a:cs typeface="Arial" panose="020B0604020202020204" pitchFamily="34" charset="0"/>
              </a:rPr>
              <a:t>lekár so špecializáciou v špecializačnom odbore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paliatívna medicína, klinická onkológia, geriatria, vnútorné lekárstvo,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gastroenterológia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hematológia a transfúziológia,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hepatológia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kardiológia,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nefrológia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neurológia,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pneumológia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ftizeológia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reumatológia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gynekológia, anestéziológia a intenzívna medicína,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algeziológia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, chirurgia, ortopédia, úrazová chirurgia alebo pediatria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ak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chorá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osoba je v štádiu ochorenia na konci života alebo </a:t>
            </a:r>
            <a:endParaRPr lang="sk-SK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terminálnom štádiu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ochorenia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lekár posudzuje vznik potreby osobnej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celodennej starostlivosti v prirodzenom prostredí z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medicínskeho hľadiska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 prihliadnutím na zdravotný stav pacienta a jeho schopnosť zvládať samoobslužné úkony a liečebný režim,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t. j. posudzuje, či zdravotný stav ošetrovanej osoby si nevyhnutne vyžaduje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dlhodobú osobnú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celodennú starostlivosť (predpoklad najmenej 30 dní v prípade pacienta po hospitalizácii, u paliatívneho pacienta tento predpoklad nemusí byť splnený) v jeho prirodzenom (domácom) prostredí 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(ošetrujúci lekár neposudzuje, kto bude ošetrovanú osobu ošetrovať, za akých podmienok ju bude ošetrovať, či vznikne nárok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 tzv. dlhodobé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ošetrovné a pod.; uvedené skutočnosti rieši Sociálna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poisťovňa)</a:t>
            </a:r>
          </a:p>
          <a:p>
            <a:pPr marL="457200" lvl="1" indent="0">
              <a:buNone/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11480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Zásady pri vystavení </a:t>
            </a:r>
            <a:endParaRPr lang="pl-PL" sz="3200" b="1" dirty="0" smtClean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Žiadosti </a:t>
            </a: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„dlhodobé” ošetrovné 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6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424141" y="1475873"/>
            <a:ext cx="11406392" cy="4628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Ak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príslušný ošetrujúci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lekár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(v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prípade hospitalizovaných pacientov - lekár zdravotníckeho zariadenia ústavnej starostlivosti určený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poskytovateľom alebo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 prípade paliatívnych pacientov - lekár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 špecializáciou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príslušnom špecializačnom odbore) 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rozhodol o potrebe poskytovania osobnej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 v prirodzenom prostredí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vyznačí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 prepúšťacej správe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indikáciu osobnej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 (iba ak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ide o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lekára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zdravotníckeho zariadenia ústavnej starostlivosti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určeného poskytovateľom v prípade hospitalizovaného pacienta), 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potvrdí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vznik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potreby poskytovania osobnej starostlivosti a prvé poskytovanie osobnej starostlivosti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tlačive </a:t>
            </a:r>
            <a:r>
              <a:rPr lang="pl-PL" sz="18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Žiadosti o „dlhdobé” </a:t>
            </a:r>
            <a:r>
              <a:rPr lang="pl-PL" sz="18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ošetrovné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najneskôr v deň</a:t>
            </a:r>
          </a:p>
          <a:p>
            <a:pPr lvl="2" algn="just"/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prepustenia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chorej osoby zo zdravotníckeho zariadenia ústavnej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starostlivosti u hospitalizovaných pacientov, alebo </a:t>
            </a:r>
          </a:p>
          <a:p>
            <a:pPr lvl="2" algn="just"/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keď 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zistil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potrebu poskytovania osobnej starostlivosti chorej osobe, ak o potrebe poskytovania osobnej starostlivosti rozhodol lekár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 paliatívneho pacienta,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oznámi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potvrdenie vzniku potreby poskytovania osobnej starostlivosti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všeobecnému </a:t>
            </a:r>
            <a:r>
              <a:rPr lang="sk-SK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lekárovi ošetrovaného.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/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709840" y="344319"/>
            <a:ext cx="11480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Povinnosti lekára po vystavení </a:t>
            </a:r>
            <a:endParaRPr lang="pl-PL" sz="3200" b="1" dirty="0" smtClean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</a:pP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Žiadosti </a:t>
            </a:r>
            <a:r>
              <a:rPr lang="pl-PL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 „dlhodobé” ošetrovné </a:t>
            </a:r>
            <a:endParaRPr lang="en-US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4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Žiadosť o „dlhodobé“ ošetrovné</a:t>
            </a:r>
            <a:endParaRPr lang="sk-SK" sz="2000" b="1" dirty="0" smtClean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51353" y="810192"/>
            <a:ext cx="64491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1300" b="1" i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300" b="1" i="1" dirty="0" smtClean="0">
                <a:latin typeface="Arial (Text)"/>
                <a:cs typeface="Arial" panose="020B0604020202020204" pitchFamily="34" charset="0"/>
              </a:rPr>
              <a:t>Ktorý lekár žiadosť vystaví?</a:t>
            </a:r>
          </a:p>
          <a:p>
            <a:pPr algn="just"/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Žiadosť vystaví</a:t>
            </a:r>
            <a:r>
              <a:rPr lang="sk-SK" sz="1400" dirty="0">
                <a:latin typeface="Arial (Text)"/>
                <a:cs typeface="Arial" panose="020B0604020202020204" pitchFamily="34" charset="0"/>
              </a:rPr>
              <a:t> lekár zdravotníckeho zariadenia ústavnej </a:t>
            </a:r>
            <a:r>
              <a:rPr lang="sk-SK" sz="1400" dirty="0" smtClean="0">
                <a:latin typeface="Arial (Text)"/>
                <a:cs typeface="Arial" panose="020B0604020202020204" pitchFamily="34" charset="0"/>
              </a:rPr>
              <a:t>starostlivosti, zo starostlivosti ktorého je chorá osoba prepustená do tzv. domácej starostlivosti (hospitalizovaný pacient) alebo lekár špecialista, ktorý zistil potrebu osobnej a </a:t>
            </a:r>
            <a:r>
              <a:rPr lang="sk-SK" sz="1400" dirty="0" smtClean="0">
                <a:latin typeface="Arial (Text)"/>
                <a:cs typeface="Arial" panose="020B0604020202020204" pitchFamily="34" charset="0"/>
                <a:sym typeface="Arial"/>
              </a:rPr>
              <a:t>celodennej starostlivosti </a:t>
            </a:r>
            <a:r>
              <a:rPr lang="sk-SK" sz="1400" dirty="0">
                <a:latin typeface="Arial (Text)"/>
                <a:cs typeface="Arial" panose="020B0604020202020204" pitchFamily="34" charset="0"/>
                <a:sym typeface="Arial"/>
              </a:rPr>
              <a:t>v prirodzenom prostredí </a:t>
            </a:r>
            <a:r>
              <a:rPr lang="sk-SK" sz="1400" dirty="0" smtClean="0">
                <a:latin typeface="Arial (Text)"/>
                <a:cs typeface="Arial" panose="020B0604020202020204" pitchFamily="34" charset="0"/>
                <a:sym typeface="Arial"/>
              </a:rPr>
              <a:t>osoby (paliatívny pacient).  </a:t>
            </a:r>
            <a:endParaRPr lang="sk-SK" sz="1300" dirty="0" smtClean="0"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sk-SK" sz="1300" b="1" i="1" dirty="0" smtClean="0"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300" b="1" i="1" dirty="0" smtClean="0">
                <a:latin typeface="Arial (Text)"/>
                <a:cs typeface="Arial" panose="020B0604020202020204" pitchFamily="34" charset="0"/>
              </a:rPr>
              <a:t>Kto môže byť ošetrovanou osobou? </a:t>
            </a:r>
          </a:p>
          <a:p>
            <a:pPr marL="285750" indent="-285750" algn="just">
              <a:buFontTx/>
              <a:buChar char="-"/>
            </a:pP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dieťa bez obmedzenia veku </a:t>
            </a:r>
          </a:p>
          <a:p>
            <a:pPr marL="285750" indent="-285750" algn="just">
              <a:buFontTx/>
              <a:buChar char="-"/>
            </a:pPr>
            <a:r>
              <a:rPr lang="sk-SK" sz="1300" dirty="0">
                <a:latin typeface="Arial (Text)"/>
                <a:cs typeface="Arial" panose="020B0604020202020204" pitchFamily="34" charset="0"/>
              </a:rPr>
              <a:t>d</a:t>
            </a: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ospelá osoba, </a:t>
            </a:r>
          </a:p>
          <a:p>
            <a:pPr algn="just"/>
            <a:r>
              <a:rPr lang="sk-SK" sz="1300" dirty="0">
                <a:latin typeface="Arial (Text)"/>
                <a:cs typeface="Arial" panose="020B0604020202020204" pitchFamily="34" charset="0"/>
              </a:rPr>
              <a:t>k</a:t>
            </a: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torých zdravotný stav nevyhnutne vyžaduje starostlivosť zo strany inej osoby v prirodzenom prostredí  </a:t>
            </a:r>
          </a:p>
          <a:p>
            <a:pPr algn="just"/>
            <a:endParaRPr lang="sk-SK" sz="1300" dirty="0"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300" b="1" i="1" dirty="0" smtClean="0">
                <a:latin typeface="Arial (Text)"/>
                <a:cs typeface="Arial" panose="020B0604020202020204" pitchFamily="34" charset="0"/>
              </a:rPr>
              <a:t>Kedy žiadosť lekár vystaví? </a:t>
            </a:r>
          </a:p>
          <a:p>
            <a:pPr algn="just"/>
            <a:r>
              <a:rPr lang="sk-SK" sz="1400" dirty="0" smtClean="0">
                <a:latin typeface="Arial (Text)"/>
                <a:cs typeface="Arial" panose="020B0604020202020204" pitchFamily="34" charset="0"/>
              </a:rPr>
              <a:t>Žiadosť vystaví lekár v deň skončenia hospitalizácie chorej osoby a jej prepustenia zo zdravotníckeho zariadenia ústavnej starostlivosti do tzv. domácej starostlivosti (hospitalizovaný pacient) alebo v deň, keď lekár - špecialista zistil potrebu osobného a celodenného ošetrovania/starostlivosti o chorého v prirodzenom prostredí osoby (paliatívny pacient). </a:t>
            </a: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9" y="107089"/>
            <a:ext cx="5149044" cy="64846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78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5451352" y="107090"/>
            <a:ext cx="551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sk-SK" sz="2000" b="1" u="sng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Žiadosť o „dlhodobé“ ošetrovné</a:t>
            </a:r>
            <a:endParaRPr lang="sk-SK" sz="2000" b="1" dirty="0" smtClean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51353" y="810192"/>
            <a:ext cx="644912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sk-SK" sz="1300" b="1" i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300" b="1" i="1" dirty="0" smtClean="0">
                <a:latin typeface="Arial (Text)"/>
                <a:cs typeface="Arial" panose="020B0604020202020204" pitchFamily="34" charset="0"/>
              </a:rPr>
              <a:t>Čo na nej lekár uvedie? </a:t>
            </a:r>
          </a:p>
          <a:p>
            <a:pPr algn="just"/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V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časti </a:t>
            </a:r>
            <a:r>
              <a:rPr lang="sk-SK" sz="1300" dirty="0">
                <a:solidFill>
                  <a:srgbClr val="0070C0"/>
                </a:solidFill>
                <a:latin typeface="Arial (Text)"/>
                <a:cs typeface="Arial" panose="020B0604020202020204" pitchFamily="34" charset="0"/>
              </a:rPr>
              <a:t>orámovanej modrou farbou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uvedie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identifikačné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údaje ošetrovanej osoby, ktorá si vyžaduje poskytovanie osobnej a celodennej starostlivosti,</a:t>
            </a:r>
          </a:p>
          <a:p>
            <a:pPr algn="just"/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V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časti označenej číslicou </a:t>
            </a:r>
            <a:r>
              <a:rPr lang="sk-SK" sz="1300" dirty="0">
                <a:solidFill>
                  <a:srgbClr val="00B050"/>
                </a:solidFill>
                <a:latin typeface="Arial (Text)"/>
                <a:cs typeface="Arial" panose="020B0604020202020204" pitchFamily="34" charset="0"/>
              </a:rPr>
              <a:t>1. a orámovanej zelenou farbou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300" dirty="0">
                <a:latin typeface="Arial (Text)"/>
                <a:cs typeface="Arial" panose="020B0604020202020204" pitchFamily="34" charset="0"/>
              </a:rPr>
              <a:t>dátum vzniku </a:t>
            </a: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potreby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dôvod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vzniku tejto potreby - je potrebné vybrať jednu z možností v závislosti od toho, </a:t>
            </a: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či ide o pacienta po hospitalizácii (potvrdzuje nemocnica) alebo paliatívneho pacienta (potvrdzuje lekár príslušného špecializačného odboru) </a:t>
            </a:r>
          </a:p>
          <a:p>
            <a:pPr algn="just"/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V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časti podfarbenej</a:t>
            </a:r>
            <a:r>
              <a:rPr lang="sk-SK" sz="13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 </a:t>
            </a:r>
            <a:r>
              <a:rPr lang="sk-SK" sz="1300" dirty="0">
                <a:solidFill>
                  <a:srgbClr val="FFC000"/>
                </a:solidFill>
                <a:latin typeface="Arial (Text)"/>
                <a:cs typeface="Arial" panose="020B0604020202020204" pitchFamily="34" charset="0"/>
              </a:rPr>
              <a:t>oranžovou farbou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uvedie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identifikačné údaje osoby,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ktorá bude poskytovať osobnú a celodennú starostlivosť v prirodzenom prostredí ošetrovanej osoby ako prvá</a:t>
            </a:r>
          </a:p>
          <a:p>
            <a:pPr algn="just"/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V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časti označenej číslicou </a:t>
            </a:r>
            <a:r>
              <a:rPr lang="sk-SK" sz="1300" dirty="0">
                <a:solidFill>
                  <a:srgbClr val="00B050"/>
                </a:solidFill>
                <a:latin typeface="Arial (Text)"/>
                <a:cs typeface="Arial" panose="020B0604020202020204" pitchFamily="34" charset="0"/>
              </a:rPr>
              <a:t>2. a orámovanej zelenou farbou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uvedie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300" dirty="0">
                <a:latin typeface="Arial (Text)"/>
                <a:cs typeface="Arial" panose="020B0604020202020204" pitchFamily="34" charset="0"/>
              </a:rPr>
              <a:t>údaje o všeobecnom lekárovi ošetrovanej osoby, ktorému </a:t>
            </a: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zároveň oznámi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všetky vyššie potvrdené </a:t>
            </a: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skutočnosti</a:t>
            </a:r>
            <a:endParaRPr lang="sk-SK" sz="1300" dirty="0">
              <a:latin typeface="Arial (Text)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dátum vystavenia potvrdenia, pečiatku a podpis lekára, ktorý potvrdenie vystavil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300" dirty="0"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300" b="1" i="1" dirty="0" smtClean="0">
                <a:latin typeface="Arial (Text)"/>
                <a:cs typeface="Arial" panose="020B0604020202020204" pitchFamily="34" charset="0"/>
              </a:rPr>
              <a:t>Komu je potrebné odovzdať potvrdené tlačivo? </a:t>
            </a:r>
            <a:endParaRPr lang="sk-SK" sz="1300" b="1" i="1" dirty="0">
              <a:latin typeface="Arial (Text)"/>
              <a:cs typeface="Arial" panose="020B0604020202020204" pitchFamily="34" charset="0"/>
            </a:endParaRPr>
          </a:p>
          <a:p>
            <a:pPr algn="just"/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Tlačivo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je potrebné odovzdať osobe, ktorá bude poskytovať osobnú a celodennú starostlivosť  ako </a:t>
            </a: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prvá </a:t>
            </a:r>
            <a:r>
              <a:rPr lang="sk-SK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 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osoba uvedená v časti podfarbenej </a:t>
            </a:r>
            <a:r>
              <a:rPr lang="sk-SK" sz="1300" dirty="0">
                <a:solidFill>
                  <a:srgbClr val="FFC000"/>
                </a:solidFill>
                <a:latin typeface="Arial (Text)"/>
                <a:cs typeface="Arial" panose="020B0604020202020204" pitchFamily="34" charset="0"/>
              </a:rPr>
              <a:t>oranžovou farbou</a:t>
            </a:r>
            <a:r>
              <a:rPr lang="sk-SK" sz="13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.</a:t>
            </a:r>
          </a:p>
          <a:p>
            <a:pPr algn="just"/>
            <a:endParaRPr lang="sk-SK" sz="13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sk-SK" sz="1300" b="1" i="1" dirty="0" smtClean="0">
                <a:latin typeface="Arial (Text)"/>
                <a:cs typeface="Arial" panose="020B0604020202020204" pitchFamily="34" charset="0"/>
              </a:rPr>
              <a:t>Aké ďalšie povinnosti má lekár? </a:t>
            </a:r>
          </a:p>
          <a:p>
            <a:pPr algn="just"/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V</a:t>
            </a:r>
            <a:r>
              <a:rPr lang="sk-SK" sz="1300" dirty="0">
                <a:latin typeface="Arial (Text)"/>
                <a:cs typeface="Arial" panose="020B0604020202020204" pitchFamily="34" charset="0"/>
              </a:rPr>
              <a:t> prípade, ak si bude poistenec uplatňovať nárok na tzv. dlhodobé ošetrovné z viacerých nemocenských poistení, ošetrujúci lekár vystaví a potvrdí tlačivo osobitne pre každé nemocenské poistenie</a:t>
            </a:r>
            <a:r>
              <a:rPr lang="sk-SK" sz="1300" dirty="0" smtClean="0">
                <a:latin typeface="Arial (Text)"/>
                <a:cs typeface="Arial" panose="020B0604020202020204" pitchFamily="34" charset="0"/>
              </a:rPr>
              <a:t>. </a:t>
            </a:r>
            <a:endParaRPr lang="sk-SK" sz="1300" dirty="0"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9" y="107089"/>
            <a:ext cx="5149044" cy="64846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70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8905" y="2875001"/>
            <a:ext cx="9974204" cy="193899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Ďakujeme </a:t>
            </a:r>
            <a:r>
              <a:rPr lang="en-GB" sz="6000" b="1" dirty="0" err="1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za</a:t>
            </a:r>
            <a:r>
              <a:rPr lang="en-GB" sz="60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sk-SK" sz="6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dodržiavanie </a:t>
            </a:r>
          </a:p>
          <a:p>
            <a:pPr algn="ctr"/>
            <a:r>
              <a:rPr lang="sk-SK" sz="6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popísaných postupov</a:t>
            </a:r>
            <a:endParaRPr lang="en-GB" sz="6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8D555000-6B7E-FDA7-0BE7-FEB32D40E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818C3241-3ADD-F3AF-898D-C2B815546A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6A1E6CBF-B22A-E774-7545-ADC928C1E4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9FBE9BD-2735-03D1-B71E-7B77719A57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3334" y="2773793"/>
            <a:ext cx="56653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Arial" panose="020B0604020202020204" pitchFamily="34" charset="0"/>
              </a:rPr>
              <a:t>Contact Detail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13304" y="4337872"/>
            <a:ext cx="3021584" cy="25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1300" spc="51" dirty="0">
              <a:solidFill>
                <a:srgbClr val="124784"/>
              </a:solidFill>
              <a:latin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505119" y="5583380"/>
            <a:ext cx="918176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9EE5D99C-556D-C886-6149-6238B26B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48" y="534601"/>
            <a:ext cx="5790192" cy="2363344"/>
          </a:xfrm>
          <a:prstGeom prst="rect">
            <a:avLst/>
          </a:prstGeom>
        </p:spPr>
      </p:pic>
      <p:sp>
        <p:nvSpPr>
          <p:cNvPr id="45" name="Pravouholník 44">
            <a:extLst>
              <a:ext uri="{FF2B5EF4-FFF2-40B4-BE49-F238E27FC236}">
                <a16:creationId xmlns:a16="http://schemas.microsoft.com/office/drawing/2014/main" id="{EB60F519-A169-0FC8-9665-296E0702EC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8" name="Pravouholník 47">
            <a:extLst>
              <a:ext uri="{FF2B5EF4-FFF2-40B4-BE49-F238E27FC236}">
                <a16:creationId xmlns:a16="http://schemas.microsoft.com/office/drawing/2014/main" id="{1071A6C0-D654-6390-23FE-463EB5C81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9" name="Pravouholník 48">
            <a:extLst>
              <a:ext uri="{FF2B5EF4-FFF2-40B4-BE49-F238E27FC236}">
                <a16:creationId xmlns:a16="http://schemas.microsoft.com/office/drawing/2014/main" id="{8A1FE9FC-FDD3-59AA-3014-950CC77142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</p:spTree>
    <p:extLst>
      <p:ext uri="{BB962C8B-B14F-4D97-AF65-F5344CB8AC3E}">
        <p14:creationId xmlns:p14="http://schemas.microsoft.com/office/powerpoint/2010/main" val="3950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1292</Words>
  <Application>Microsoft Office PowerPoint</Application>
  <PresentationFormat>Širokouhlá</PresentationFormat>
  <Paragraphs>108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Arial</vt:lpstr>
      <vt:lpstr>Arial (Text)</vt:lpstr>
      <vt:lpstr>Calibri</vt:lpstr>
      <vt:lpstr>Calibri Light</vt:lpstr>
      <vt:lpstr>Times New Roman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Sociálna poisťovňa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Podstupka Marek</dc:creator>
  <cp:lastModifiedBy>Škotka Marian</cp:lastModifiedBy>
  <cp:revision>81</cp:revision>
  <dcterms:created xsi:type="dcterms:W3CDTF">2023-09-21T11:38:12Z</dcterms:created>
  <dcterms:modified xsi:type="dcterms:W3CDTF">2024-04-30T10:11:08Z</dcterms:modified>
</cp:coreProperties>
</file>